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46"/>
  </p:notesMasterIdLst>
  <p:sldIdLst>
    <p:sldId id="299" r:id="rId6"/>
    <p:sldId id="257" r:id="rId7"/>
    <p:sldId id="258" r:id="rId8"/>
    <p:sldId id="29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301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648450" cy="97742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9545" autoAdjust="0"/>
    <p:restoredTop sz="94660"/>
  </p:normalViewPr>
  <p:slideViewPr>
    <p:cSldViewPr>
      <p:cViewPr>
        <p:scale>
          <a:sx n="100" d="100"/>
          <a:sy n="100" d="100"/>
        </p:scale>
        <p:origin x="-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Receita</c:v>
                </c:pt>
              </c:strCache>
            </c:strRef>
          </c:tx>
          <c:dLbls>
            <c:dLblPos val="outEnd"/>
            <c:showVal val="1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550.9</c:v>
                </c:pt>
                <c:pt idx="1">
                  <c:v>624.03</c:v>
                </c:pt>
                <c:pt idx="2">
                  <c:v>730.98</c:v>
                </c:pt>
                <c:pt idx="3">
                  <c:v>792.25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Despesa</c:v>
                </c:pt>
              </c:strCache>
            </c:strRef>
          </c:tx>
          <c:dLbls>
            <c:dLblPos val="outEnd"/>
            <c:showVal val="1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0">
                  <c:v>481.38</c:v>
                </c:pt>
                <c:pt idx="1">
                  <c:v>551</c:v>
                </c:pt>
                <c:pt idx="2">
                  <c:v>583.57000000000005</c:v>
                </c:pt>
                <c:pt idx="3">
                  <c:v>592.21</c:v>
                </c:pt>
              </c:numCache>
            </c:numRef>
          </c:val>
        </c:ser>
        <c:axId val="112889856"/>
        <c:axId val="112891392"/>
      </c:barChart>
      <c:catAx>
        <c:axId val="112889856"/>
        <c:scaling>
          <c:orientation val="minMax"/>
        </c:scaling>
        <c:axPos val="b"/>
        <c:numFmt formatCode="General" sourceLinked="1"/>
        <c:tickLblPos val="nextTo"/>
        <c:crossAx val="112891392"/>
        <c:crosses val="autoZero"/>
        <c:auto val="1"/>
        <c:lblAlgn val="ctr"/>
        <c:lblOffset val="100"/>
      </c:catAx>
      <c:valAx>
        <c:axId val="112891392"/>
        <c:scaling>
          <c:orientation val="minMax"/>
        </c:scaling>
        <c:delete val="1"/>
        <c:axPos val="l"/>
        <c:numFmt formatCode="General" sourceLinked="1"/>
        <c:tickLblPos val="nextTo"/>
        <c:crossAx val="1128898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0"/>
          <c:order val="0"/>
          <c:tx>
            <c:strRef>
              <c:f>Plan1!$B$1</c:f>
              <c:strCache>
                <c:ptCount val="1"/>
                <c:pt idx="0">
                  <c:v>Limite Máximo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circle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46,29%</a:t>
                    </a:r>
                    <a:endParaRPr lang="en-US"/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45,04%</a:t>
                    </a:r>
                    <a:endParaRPr lang="en-US"/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43,79%</a:t>
                    </a:r>
                    <a:endParaRPr lang="en-US"/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43,74%</a:t>
                    </a:r>
                    <a:endParaRPr lang="en-US"/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42,44%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41,55%</a:t>
                    </a:r>
                    <a:endParaRPr lang="en-US"/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dLblPos val="t"/>
            <c:showVal val="1"/>
          </c:dLbls>
          <c:cat>
            <c:strRef>
              <c:f>Plan1!$A$2:$A$7</c:f>
              <c:strCache>
                <c:ptCount val="6"/>
                <c:pt idx="0">
                  <c:v>1º Q/2020</c:v>
                </c:pt>
                <c:pt idx="1">
                  <c:v>2º Q/2020</c:v>
                </c:pt>
                <c:pt idx="2">
                  <c:v>3º Q/2020</c:v>
                </c:pt>
                <c:pt idx="3">
                  <c:v>1º Q/2021</c:v>
                </c:pt>
                <c:pt idx="4">
                  <c:v>2º Q/2021</c:v>
                </c:pt>
                <c:pt idx="5">
                  <c:v>3º Q/2021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46.290000000000013</c:v>
                </c:pt>
                <c:pt idx="1">
                  <c:v>45.04</c:v>
                </c:pt>
                <c:pt idx="2">
                  <c:v>43.790000000000013</c:v>
                </c:pt>
                <c:pt idx="3">
                  <c:v>43.74</c:v>
                </c:pt>
                <c:pt idx="4">
                  <c:v>42.44</c:v>
                </c:pt>
                <c:pt idx="5">
                  <c:v>41.55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Limite Prudencial</c:v>
                </c:pt>
              </c:strCache>
            </c:strRef>
          </c:tx>
          <c:marker>
            <c:symbol val="circle"/>
            <c:size val="7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dLblPos val="t"/>
            <c:showVal val="1"/>
          </c:dLbls>
          <c:cat>
            <c:strRef>
              <c:f>Plan1!$A$2:$A$7</c:f>
              <c:strCache>
                <c:ptCount val="6"/>
                <c:pt idx="0">
                  <c:v>1º Q/2020</c:v>
                </c:pt>
                <c:pt idx="1">
                  <c:v>2º Q/2020</c:v>
                </c:pt>
                <c:pt idx="2">
                  <c:v>3º Q/2020</c:v>
                </c:pt>
                <c:pt idx="3">
                  <c:v>1º Q/2021</c:v>
                </c:pt>
                <c:pt idx="4">
                  <c:v>2º Q/2021</c:v>
                </c:pt>
                <c:pt idx="5">
                  <c:v>3º Q/2021</c:v>
                </c:pt>
              </c:strCache>
            </c:strRef>
          </c:cat>
          <c:val>
            <c:numRef>
              <c:f>Plan1!$C$2:$C$7</c:f>
              <c:numCache>
                <c:formatCode>0.00</c:formatCode>
                <c:ptCount val="6"/>
                <c:pt idx="0">
                  <c:v>51.3</c:v>
                </c:pt>
                <c:pt idx="1">
                  <c:v>51.3</c:v>
                </c:pt>
                <c:pt idx="2">
                  <c:v>51.3</c:v>
                </c:pt>
                <c:pt idx="3">
                  <c:v>51.3</c:v>
                </c:pt>
                <c:pt idx="4">
                  <c:v>51.3</c:v>
                </c:pt>
                <c:pt idx="5">
                  <c:v>51.3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Despesa Total com Pessoal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dLblPos val="t"/>
            <c:showVal val="1"/>
          </c:dLbls>
          <c:cat>
            <c:strRef>
              <c:f>Plan1!$A$2:$A$7</c:f>
              <c:strCache>
                <c:ptCount val="6"/>
                <c:pt idx="0">
                  <c:v>1º Q/2020</c:v>
                </c:pt>
                <c:pt idx="1">
                  <c:v>2º Q/2020</c:v>
                </c:pt>
                <c:pt idx="2">
                  <c:v>3º Q/2020</c:v>
                </c:pt>
                <c:pt idx="3">
                  <c:v>1º Q/2021</c:v>
                </c:pt>
                <c:pt idx="4">
                  <c:v>2º Q/2021</c:v>
                </c:pt>
                <c:pt idx="5">
                  <c:v>3º Q/2021</c:v>
                </c:pt>
              </c:strCache>
            </c:strRef>
          </c:cat>
          <c:val>
            <c:numRef>
              <c:f>Plan1!$D$2:$D$7</c:f>
              <c:numCache>
                <c:formatCode>0.00</c:formatCode>
                <c:ptCount val="6"/>
                <c:pt idx="0">
                  <c:v>54</c:v>
                </c:pt>
                <c:pt idx="1">
                  <c:v>54</c:v>
                </c:pt>
                <c:pt idx="2">
                  <c:v>54</c:v>
                </c:pt>
                <c:pt idx="3">
                  <c:v>54</c:v>
                </c:pt>
                <c:pt idx="4">
                  <c:v>54</c:v>
                </c:pt>
                <c:pt idx="5">
                  <c:v>54</c:v>
                </c:pt>
              </c:numCache>
            </c:numRef>
          </c:val>
        </c:ser>
        <c:marker val="1"/>
        <c:axId val="121177216"/>
        <c:axId val="121178752"/>
      </c:lineChart>
      <c:catAx>
        <c:axId val="121177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21178752"/>
        <c:crosses val="autoZero"/>
        <c:auto val="1"/>
        <c:lblAlgn val="ctr"/>
        <c:lblOffset val="100"/>
      </c:catAx>
      <c:valAx>
        <c:axId val="121178752"/>
        <c:scaling>
          <c:orientation val="minMax"/>
          <c:min val="25"/>
        </c:scaling>
        <c:delete val="1"/>
        <c:axPos val="l"/>
        <c:numFmt formatCode="General" sourceLinked="0"/>
        <c:tickLblPos val="nextTo"/>
        <c:crossAx val="121177216"/>
        <c:crosses val="autoZero"/>
        <c:crossBetween val="between"/>
        <c:majorUnit val="10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sz="1600" b="0" dirty="0" err="1" smtClean="0"/>
              <a:t>Evolução</a:t>
            </a:r>
            <a:r>
              <a:rPr lang="en-US" sz="1600" b="0" baseline="0" dirty="0" smtClean="0"/>
              <a:t> </a:t>
            </a:r>
            <a:r>
              <a:rPr lang="en-US" sz="1600" b="0" baseline="0" dirty="0" err="1" smtClean="0"/>
              <a:t>da</a:t>
            </a:r>
            <a:r>
              <a:rPr lang="en-US" sz="1600" b="0" baseline="0" dirty="0" smtClean="0"/>
              <a:t> </a:t>
            </a:r>
            <a:r>
              <a:rPr lang="en-US" sz="1600" b="0" baseline="0" dirty="0" err="1" smtClean="0"/>
              <a:t>Dívida</a:t>
            </a:r>
            <a:endParaRPr lang="en-US" sz="16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dLblPos val="outEnd"/>
            <c:showVal val="1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78.45</c:v>
                </c:pt>
                <c:pt idx="1">
                  <c:v>81.739999999999995</c:v>
                </c:pt>
                <c:pt idx="2">
                  <c:v>89.08</c:v>
                </c:pt>
                <c:pt idx="3">
                  <c:v>78.910000000000025</c:v>
                </c:pt>
              </c:numCache>
            </c:numRef>
          </c:val>
        </c:ser>
        <c:axId val="121789440"/>
        <c:axId val="121799424"/>
      </c:barChart>
      <c:catAx>
        <c:axId val="121789440"/>
        <c:scaling>
          <c:orientation val="minMax"/>
        </c:scaling>
        <c:axPos val="b"/>
        <c:numFmt formatCode="General" sourceLinked="1"/>
        <c:tickLblPos val="nextTo"/>
        <c:crossAx val="121799424"/>
        <c:crosses val="autoZero"/>
        <c:auto val="1"/>
        <c:lblAlgn val="ctr"/>
        <c:lblOffset val="100"/>
      </c:catAx>
      <c:valAx>
        <c:axId val="121799424"/>
        <c:scaling>
          <c:orientation val="minMax"/>
          <c:max val="100"/>
        </c:scaling>
        <c:delete val="1"/>
        <c:axPos val="l"/>
        <c:numFmt formatCode="General" sourceLinked="1"/>
        <c:tickLblPos val="nextTo"/>
        <c:crossAx val="121789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Meta</c:v>
                </c:pt>
              </c:strCache>
            </c:strRef>
          </c:tx>
          <c:dLbls>
            <c:dLblPos val="outEnd"/>
            <c:showVal val="1"/>
          </c:dLbls>
          <c:cat>
            <c:strRef>
              <c:f>Plan1!$A$2:$A$3</c:f>
              <c:strCache>
                <c:ptCount val="2"/>
                <c:pt idx="0">
                  <c:v>3º Q/2020</c:v>
                </c:pt>
                <c:pt idx="1">
                  <c:v>3º Q/2021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8.51</c:v>
                </c:pt>
                <c:pt idx="1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Realizado</c:v>
                </c:pt>
              </c:strCache>
            </c:strRef>
          </c:tx>
          <c:dLbls>
            <c:dLblPos val="outEnd"/>
            <c:showVal val="1"/>
          </c:dLbls>
          <c:cat>
            <c:strRef>
              <c:f>Plan1!$A$2:$A$3</c:f>
              <c:strCache>
                <c:ptCount val="2"/>
                <c:pt idx="0">
                  <c:v>3º Q/2020</c:v>
                </c:pt>
                <c:pt idx="1">
                  <c:v>3º Q/2021</c:v>
                </c:pt>
              </c:strCache>
            </c:strRef>
          </c:cat>
          <c:val>
            <c:numRef>
              <c:f>Plan1!$C$2:$C$3</c:f>
              <c:numCache>
                <c:formatCode>General</c:formatCode>
                <c:ptCount val="2"/>
                <c:pt idx="0">
                  <c:v>9.8600000000000048</c:v>
                </c:pt>
                <c:pt idx="1">
                  <c:v>100.8</c:v>
                </c:pt>
              </c:numCache>
            </c:numRef>
          </c:val>
        </c:ser>
        <c:axId val="121729408"/>
        <c:axId val="121730944"/>
      </c:barChart>
      <c:catAx>
        <c:axId val="121729408"/>
        <c:scaling>
          <c:orientation val="minMax"/>
        </c:scaling>
        <c:axPos val="b"/>
        <c:tickLblPos val="nextTo"/>
        <c:crossAx val="121730944"/>
        <c:crosses val="autoZero"/>
        <c:auto val="1"/>
        <c:lblAlgn val="ctr"/>
        <c:lblOffset val="100"/>
      </c:catAx>
      <c:valAx>
        <c:axId val="121730944"/>
        <c:scaling>
          <c:orientation val="minMax"/>
        </c:scaling>
        <c:delete val="1"/>
        <c:axPos val="l"/>
        <c:numFmt formatCode="General" sourceLinked="1"/>
        <c:tickLblPos val="nextTo"/>
        <c:crossAx val="121729408"/>
        <c:crosses val="autoZero"/>
        <c:crossBetween val="between"/>
        <c:majorUnit val="1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OOXDiagramDrawingRels1_2.jpeg"/><Relationship Id="rId2" Type="http://schemas.openxmlformats.org/officeDocument/2006/relationships/image" Target="../media/OOXDiagramDrawingRels1_1.jpeg"/><Relationship Id="rId1" Type="http://schemas.openxmlformats.org/officeDocument/2006/relationships/image" Target="../media/OOXDiagramDrawingRels1_0.jpeg"/><Relationship Id="rId4" Type="http://schemas.openxmlformats.org/officeDocument/2006/relationships/image" Target="../media/OOXDiagramDrawingRels1_3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OOXDiagramDrawingRels5_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5103B-6689-4C0F-A701-F8E9AA49F848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EDC2D5C-585B-4CE0-BBEB-734F1F4F2C7D}">
      <dgm:prSet phldrT="[Texto]"/>
      <dgm:spPr/>
      <dgm:t>
        <a:bodyPr/>
        <a:lstStyle/>
        <a:p>
          <a:r>
            <a:rPr lang="pt-BR" dirty="0"/>
            <a:t>Pessoal e Encargos </a:t>
          </a:r>
        </a:p>
      </dgm:t>
    </dgm:pt>
    <dgm:pt modelId="{1DF7DF8A-2F26-4C44-9D7C-EEF79A3753FD}" type="parTrans" cxnId="{7180612D-E5F0-4DD7-AD6B-973C42EA4717}">
      <dgm:prSet/>
      <dgm:spPr/>
      <dgm:t>
        <a:bodyPr/>
        <a:lstStyle/>
        <a:p>
          <a:endParaRPr lang="pt-BR"/>
        </a:p>
      </dgm:t>
    </dgm:pt>
    <dgm:pt modelId="{F232DAF5-DC23-43C2-BD7A-6D6FB7CEA609}" type="sibTrans" cxnId="{7180612D-E5F0-4DD7-AD6B-973C42EA4717}">
      <dgm:prSet/>
      <dgm:spPr/>
      <dgm:t>
        <a:bodyPr/>
        <a:lstStyle/>
        <a:p>
          <a:endParaRPr lang="pt-BR"/>
        </a:p>
      </dgm:t>
    </dgm:pt>
    <dgm:pt modelId="{B528EA61-062D-4C69-AF77-0454A245A725}">
      <dgm:prSet phldrT="[Texto]"/>
      <dgm:spPr/>
      <dgm:t>
        <a:bodyPr/>
        <a:lstStyle/>
        <a:p>
          <a:r>
            <a:rPr lang="pt-BR" dirty="0"/>
            <a:t>RCL – Receita Corrente Líquida </a:t>
          </a:r>
        </a:p>
      </dgm:t>
    </dgm:pt>
    <dgm:pt modelId="{2B3973FE-8C6D-4C33-88A9-AAF49BC8316B}" type="parTrans" cxnId="{A061785C-6F92-43AF-84D0-069219504581}">
      <dgm:prSet/>
      <dgm:spPr/>
      <dgm:t>
        <a:bodyPr/>
        <a:lstStyle/>
        <a:p>
          <a:endParaRPr lang="pt-BR"/>
        </a:p>
      </dgm:t>
    </dgm:pt>
    <dgm:pt modelId="{327C9B97-75A2-4FA1-8798-21EF7FADD9A3}" type="sibTrans" cxnId="{A061785C-6F92-43AF-84D0-069219504581}">
      <dgm:prSet/>
      <dgm:spPr/>
      <dgm:t>
        <a:bodyPr/>
        <a:lstStyle/>
        <a:p>
          <a:endParaRPr lang="pt-BR"/>
        </a:p>
      </dgm:t>
    </dgm:pt>
    <dgm:pt modelId="{80965FD1-A87F-4419-BAA4-0F50594CED71}">
      <dgm:prSet phldrT="[Texto]"/>
      <dgm:spPr/>
      <dgm:t>
        <a:bodyPr/>
        <a:lstStyle/>
        <a:p>
          <a:r>
            <a:rPr lang="pt-BR" dirty="0"/>
            <a:t>Dívida Consolidada </a:t>
          </a:r>
        </a:p>
      </dgm:t>
    </dgm:pt>
    <dgm:pt modelId="{4ABB7EE9-607D-4D4F-AB68-6113FC746A23}" type="parTrans" cxnId="{D05A3E9A-67E1-47DF-B488-042CDA8E0BDD}">
      <dgm:prSet/>
      <dgm:spPr/>
      <dgm:t>
        <a:bodyPr/>
        <a:lstStyle/>
        <a:p>
          <a:endParaRPr lang="pt-BR"/>
        </a:p>
      </dgm:t>
    </dgm:pt>
    <dgm:pt modelId="{8958D7C8-1169-43E2-923C-97F723DBA8BF}" type="sibTrans" cxnId="{D05A3E9A-67E1-47DF-B488-042CDA8E0BDD}">
      <dgm:prSet/>
      <dgm:spPr/>
      <dgm:t>
        <a:bodyPr/>
        <a:lstStyle/>
        <a:p>
          <a:endParaRPr lang="pt-BR"/>
        </a:p>
      </dgm:t>
    </dgm:pt>
    <dgm:pt modelId="{9208C868-28DA-4F18-A074-99EBF00375DC}">
      <dgm:prSet phldrT="[Texto]"/>
      <dgm:spPr/>
      <dgm:t>
        <a:bodyPr/>
        <a:lstStyle/>
        <a:p>
          <a:r>
            <a:rPr lang="pt-BR" dirty="0"/>
            <a:t>Resultado Primário </a:t>
          </a:r>
        </a:p>
      </dgm:t>
    </dgm:pt>
    <dgm:pt modelId="{99A007BC-4AAA-4C5A-A59D-3026BC9C2CEA}" type="parTrans" cxnId="{18296043-6119-4516-96AB-59FBBDEF45E2}">
      <dgm:prSet/>
      <dgm:spPr/>
      <dgm:t>
        <a:bodyPr/>
        <a:lstStyle/>
        <a:p>
          <a:endParaRPr lang="pt-BR"/>
        </a:p>
      </dgm:t>
    </dgm:pt>
    <dgm:pt modelId="{5C2F9673-8EF8-4375-845F-CE345D7AAAB6}" type="sibTrans" cxnId="{18296043-6119-4516-96AB-59FBBDEF45E2}">
      <dgm:prSet/>
      <dgm:spPr/>
      <dgm:t>
        <a:bodyPr/>
        <a:lstStyle/>
        <a:p>
          <a:endParaRPr lang="pt-BR"/>
        </a:p>
      </dgm:t>
    </dgm:pt>
    <dgm:pt modelId="{F730290A-E398-4FD9-8E93-7537E6B934F7}" type="pres">
      <dgm:prSet presAssocID="{1715103B-6689-4C0F-A701-F8E9AA49F84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E3C6170-2BD0-41A8-B8BD-4BC3D2669986}" type="pres">
      <dgm:prSet presAssocID="{BEDC2D5C-585B-4CE0-BBEB-734F1F4F2C7D}" presName="composite" presStyleCnt="0"/>
      <dgm:spPr/>
    </dgm:pt>
    <dgm:pt modelId="{41AFA6AB-D924-4283-95BA-E93727426E5A}" type="pres">
      <dgm:prSet presAssocID="{BEDC2D5C-585B-4CE0-BBEB-734F1F4F2C7D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D62369E-12A9-4C79-99F1-BF9980DC0A6E}" type="pres">
      <dgm:prSet presAssocID="{BEDC2D5C-585B-4CE0-BBEB-734F1F4F2C7D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F026A0-32A1-4445-8CE5-FD9CAE6DD1A8}" type="pres">
      <dgm:prSet presAssocID="{F232DAF5-DC23-43C2-BD7A-6D6FB7CEA609}" presName="spacing" presStyleCnt="0"/>
      <dgm:spPr/>
    </dgm:pt>
    <dgm:pt modelId="{A6E60380-67E9-4799-BF80-A423859DF2EF}" type="pres">
      <dgm:prSet presAssocID="{B528EA61-062D-4C69-AF77-0454A245A725}" presName="composite" presStyleCnt="0"/>
      <dgm:spPr/>
    </dgm:pt>
    <dgm:pt modelId="{8E794963-0D58-47AC-B2C3-187DE6141105}" type="pres">
      <dgm:prSet presAssocID="{B528EA61-062D-4C69-AF77-0454A245A725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BE5D394-E827-4F1D-A841-13B80CD9C333}" type="pres">
      <dgm:prSet presAssocID="{B528EA61-062D-4C69-AF77-0454A245A725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448DCF-9BF3-4905-8455-46DA3D3893C9}" type="pres">
      <dgm:prSet presAssocID="{327C9B97-75A2-4FA1-8798-21EF7FADD9A3}" presName="spacing" presStyleCnt="0"/>
      <dgm:spPr/>
    </dgm:pt>
    <dgm:pt modelId="{CA930333-2499-4D67-A09D-DE9840AB0127}" type="pres">
      <dgm:prSet presAssocID="{80965FD1-A87F-4419-BAA4-0F50594CED71}" presName="composite" presStyleCnt="0"/>
      <dgm:spPr/>
    </dgm:pt>
    <dgm:pt modelId="{CF95DE87-9E75-4215-9EC0-A785ACA382FC}" type="pres">
      <dgm:prSet presAssocID="{80965FD1-A87F-4419-BAA4-0F50594CED71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B0B4F22-020B-4789-A103-F3FC012AE4EF}" type="pres">
      <dgm:prSet presAssocID="{80965FD1-A87F-4419-BAA4-0F50594CED71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83897C-C9A2-4A6A-8D20-3B01432521A7}" type="pres">
      <dgm:prSet presAssocID="{8958D7C8-1169-43E2-923C-97F723DBA8BF}" presName="spacing" presStyleCnt="0"/>
      <dgm:spPr/>
    </dgm:pt>
    <dgm:pt modelId="{E4ED5C23-B382-4F8D-9C88-BC03A6849AF6}" type="pres">
      <dgm:prSet presAssocID="{9208C868-28DA-4F18-A074-99EBF00375DC}" presName="composite" presStyleCnt="0"/>
      <dgm:spPr/>
    </dgm:pt>
    <dgm:pt modelId="{F7EA05A8-0F95-4807-ACFA-DA5480ECC34A}" type="pres">
      <dgm:prSet presAssocID="{9208C868-28DA-4F18-A074-99EBF00375DC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6F8D8C80-660B-4361-98D5-C4EACFF06940}" type="pres">
      <dgm:prSet presAssocID="{9208C868-28DA-4F18-A074-99EBF00375D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A73E2DF-B504-4C67-9777-DBC98A46D0CB}" type="presOf" srcId="{9208C868-28DA-4F18-A074-99EBF00375DC}" destId="{6F8D8C80-660B-4361-98D5-C4EACFF06940}" srcOrd="0" destOrd="0" presId="urn:microsoft.com/office/officeart/2005/8/layout/vList3#3"/>
    <dgm:cxn modelId="{D05A3E9A-67E1-47DF-B488-042CDA8E0BDD}" srcId="{1715103B-6689-4C0F-A701-F8E9AA49F848}" destId="{80965FD1-A87F-4419-BAA4-0F50594CED71}" srcOrd="2" destOrd="0" parTransId="{4ABB7EE9-607D-4D4F-AB68-6113FC746A23}" sibTransId="{8958D7C8-1169-43E2-923C-97F723DBA8BF}"/>
    <dgm:cxn modelId="{E86E7B3F-6CD0-4034-B2FD-26BA234BEA50}" type="presOf" srcId="{80965FD1-A87F-4419-BAA4-0F50594CED71}" destId="{CB0B4F22-020B-4789-A103-F3FC012AE4EF}" srcOrd="0" destOrd="0" presId="urn:microsoft.com/office/officeart/2005/8/layout/vList3#3"/>
    <dgm:cxn modelId="{7180612D-E5F0-4DD7-AD6B-973C42EA4717}" srcId="{1715103B-6689-4C0F-A701-F8E9AA49F848}" destId="{BEDC2D5C-585B-4CE0-BBEB-734F1F4F2C7D}" srcOrd="0" destOrd="0" parTransId="{1DF7DF8A-2F26-4C44-9D7C-EEF79A3753FD}" sibTransId="{F232DAF5-DC23-43C2-BD7A-6D6FB7CEA609}"/>
    <dgm:cxn modelId="{A061785C-6F92-43AF-84D0-069219504581}" srcId="{1715103B-6689-4C0F-A701-F8E9AA49F848}" destId="{B528EA61-062D-4C69-AF77-0454A245A725}" srcOrd="1" destOrd="0" parTransId="{2B3973FE-8C6D-4C33-88A9-AAF49BC8316B}" sibTransId="{327C9B97-75A2-4FA1-8798-21EF7FADD9A3}"/>
    <dgm:cxn modelId="{18296043-6119-4516-96AB-59FBBDEF45E2}" srcId="{1715103B-6689-4C0F-A701-F8E9AA49F848}" destId="{9208C868-28DA-4F18-A074-99EBF00375DC}" srcOrd="3" destOrd="0" parTransId="{99A007BC-4AAA-4C5A-A59D-3026BC9C2CEA}" sibTransId="{5C2F9673-8EF8-4375-845F-CE345D7AAAB6}"/>
    <dgm:cxn modelId="{36DC22C9-C39B-4739-8665-AFD8F824FCDA}" type="presOf" srcId="{BEDC2D5C-585B-4CE0-BBEB-734F1F4F2C7D}" destId="{7D62369E-12A9-4C79-99F1-BF9980DC0A6E}" srcOrd="0" destOrd="0" presId="urn:microsoft.com/office/officeart/2005/8/layout/vList3#3"/>
    <dgm:cxn modelId="{5F410B7A-F408-4FC4-A9A5-C5721DA8C519}" type="presOf" srcId="{1715103B-6689-4C0F-A701-F8E9AA49F848}" destId="{F730290A-E398-4FD9-8E93-7537E6B934F7}" srcOrd="0" destOrd="0" presId="urn:microsoft.com/office/officeart/2005/8/layout/vList3#3"/>
    <dgm:cxn modelId="{660FD2C9-8C39-40D4-AC9E-E9CE8FAA3922}" type="presOf" srcId="{B528EA61-062D-4C69-AF77-0454A245A725}" destId="{DBE5D394-E827-4F1D-A841-13B80CD9C333}" srcOrd="0" destOrd="0" presId="urn:microsoft.com/office/officeart/2005/8/layout/vList3#3"/>
    <dgm:cxn modelId="{CDE31643-48AA-4B4B-929F-0329686660EB}" type="presParOf" srcId="{F730290A-E398-4FD9-8E93-7537E6B934F7}" destId="{7E3C6170-2BD0-41A8-B8BD-4BC3D2669986}" srcOrd="0" destOrd="0" presId="urn:microsoft.com/office/officeart/2005/8/layout/vList3#3"/>
    <dgm:cxn modelId="{E3C9F7D2-E2F0-48A3-BFBD-ADA2F8C174FD}" type="presParOf" srcId="{7E3C6170-2BD0-41A8-B8BD-4BC3D2669986}" destId="{41AFA6AB-D924-4283-95BA-E93727426E5A}" srcOrd="0" destOrd="0" presId="urn:microsoft.com/office/officeart/2005/8/layout/vList3#3"/>
    <dgm:cxn modelId="{60756CB9-1A28-414A-80F7-EA308A86F641}" type="presParOf" srcId="{7E3C6170-2BD0-41A8-B8BD-4BC3D2669986}" destId="{7D62369E-12A9-4C79-99F1-BF9980DC0A6E}" srcOrd="1" destOrd="0" presId="urn:microsoft.com/office/officeart/2005/8/layout/vList3#3"/>
    <dgm:cxn modelId="{0304F138-B5C5-4EB2-925B-4D4059AEC384}" type="presParOf" srcId="{F730290A-E398-4FD9-8E93-7537E6B934F7}" destId="{DBF026A0-32A1-4445-8CE5-FD9CAE6DD1A8}" srcOrd="1" destOrd="0" presId="urn:microsoft.com/office/officeart/2005/8/layout/vList3#3"/>
    <dgm:cxn modelId="{466D9619-3C94-49A2-B652-C374A3E9FC2A}" type="presParOf" srcId="{F730290A-E398-4FD9-8E93-7537E6B934F7}" destId="{A6E60380-67E9-4799-BF80-A423859DF2EF}" srcOrd="2" destOrd="0" presId="urn:microsoft.com/office/officeart/2005/8/layout/vList3#3"/>
    <dgm:cxn modelId="{11FDAC05-1A9C-4855-B975-E4F4D73FC1D5}" type="presParOf" srcId="{A6E60380-67E9-4799-BF80-A423859DF2EF}" destId="{8E794963-0D58-47AC-B2C3-187DE6141105}" srcOrd="0" destOrd="0" presId="urn:microsoft.com/office/officeart/2005/8/layout/vList3#3"/>
    <dgm:cxn modelId="{C6C0C053-90E9-42DD-805E-09DE6A05F639}" type="presParOf" srcId="{A6E60380-67E9-4799-BF80-A423859DF2EF}" destId="{DBE5D394-E827-4F1D-A841-13B80CD9C333}" srcOrd="1" destOrd="0" presId="urn:microsoft.com/office/officeart/2005/8/layout/vList3#3"/>
    <dgm:cxn modelId="{2226EE02-537C-4908-A9F6-0408C1FB4F53}" type="presParOf" srcId="{F730290A-E398-4FD9-8E93-7537E6B934F7}" destId="{53448DCF-9BF3-4905-8455-46DA3D3893C9}" srcOrd="3" destOrd="0" presId="urn:microsoft.com/office/officeart/2005/8/layout/vList3#3"/>
    <dgm:cxn modelId="{E7FAE089-5864-4934-8A4C-EF5590AC5849}" type="presParOf" srcId="{F730290A-E398-4FD9-8E93-7537E6B934F7}" destId="{CA930333-2499-4D67-A09D-DE9840AB0127}" srcOrd="4" destOrd="0" presId="urn:microsoft.com/office/officeart/2005/8/layout/vList3#3"/>
    <dgm:cxn modelId="{FD0C216E-1607-4ED0-8538-A11D356B298C}" type="presParOf" srcId="{CA930333-2499-4D67-A09D-DE9840AB0127}" destId="{CF95DE87-9E75-4215-9EC0-A785ACA382FC}" srcOrd="0" destOrd="0" presId="urn:microsoft.com/office/officeart/2005/8/layout/vList3#3"/>
    <dgm:cxn modelId="{5DA12AB4-8492-4F7C-B9D2-BE9AA6ED6D9D}" type="presParOf" srcId="{CA930333-2499-4D67-A09D-DE9840AB0127}" destId="{CB0B4F22-020B-4789-A103-F3FC012AE4EF}" srcOrd="1" destOrd="0" presId="urn:microsoft.com/office/officeart/2005/8/layout/vList3#3"/>
    <dgm:cxn modelId="{D0C666B2-EC4C-4430-AA57-82BA7D2D07CD}" type="presParOf" srcId="{F730290A-E398-4FD9-8E93-7537E6B934F7}" destId="{5583897C-C9A2-4A6A-8D20-3B01432521A7}" srcOrd="5" destOrd="0" presId="urn:microsoft.com/office/officeart/2005/8/layout/vList3#3"/>
    <dgm:cxn modelId="{E119736A-2E05-4B95-95F1-011302EEF304}" type="presParOf" srcId="{F730290A-E398-4FD9-8E93-7537E6B934F7}" destId="{E4ED5C23-B382-4F8D-9C88-BC03A6849AF6}" srcOrd="6" destOrd="0" presId="urn:microsoft.com/office/officeart/2005/8/layout/vList3#3"/>
    <dgm:cxn modelId="{20AA9087-93A6-4448-A412-7458DC7373D4}" type="presParOf" srcId="{E4ED5C23-B382-4F8D-9C88-BC03A6849AF6}" destId="{F7EA05A8-0F95-4807-ACFA-DA5480ECC34A}" srcOrd="0" destOrd="0" presId="urn:microsoft.com/office/officeart/2005/8/layout/vList3#3"/>
    <dgm:cxn modelId="{E066209F-0AA8-49FD-8F84-4A93CABFCCA0}" type="presParOf" srcId="{E4ED5C23-B382-4F8D-9C88-BC03A6849AF6}" destId="{6F8D8C80-660B-4361-98D5-C4EACFF06940}" srcOrd="1" destOrd="0" presId="urn:microsoft.com/office/officeart/2005/8/layout/vList3#3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64445-9436-49DD-97B4-504D9C17BEE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89A3C61-4A8E-4454-B9E1-3CEC5EA46664}" type="pres">
      <dgm:prSet presAssocID="{4A664445-9436-49DD-97B4-504D9C17BEE6}" presName="Name0" presStyleCnt="0">
        <dgm:presLayoutVars>
          <dgm:dir/>
          <dgm:resizeHandles val="exact"/>
        </dgm:presLayoutVars>
      </dgm:prSet>
      <dgm:spPr/>
    </dgm:pt>
  </dgm:ptLst>
  <dgm:cxnLst>
    <dgm:cxn modelId="{7BAEA74A-F565-42AF-A7EB-842458850B32}" type="presOf" srcId="{4A664445-9436-49DD-97B4-504D9C17BEE6}" destId="{489A3C61-4A8E-4454-B9E1-3CEC5EA46664}" srcOrd="0" destOrd="0" presId="urn:microsoft.com/office/officeart/2005/8/layout/hChevron3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F3A910-C581-4944-9491-8BBD382AC349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48F9058-6315-43F3-891D-B1F518331C6F}" type="pres">
      <dgm:prSet presAssocID="{D2F3A910-C581-4944-9491-8BBD382AC3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65340197-A24E-466F-B881-4A521470CD6E}" type="presOf" srcId="{D2F3A910-C581-4944-9491-8BBD382AC349}" destId="{748F9058-6315-43F3-891D-B1F518331C6F}" srcOrd="0" destOrd="0" presId="urn:microsoft.com/office/officeart/2005/8/layout/lProcess1"/>
  </dgm:cxnLst>
  <dgm:bg/>
  <dgm:whole/>
  <dgm:extLst>
    <a:ext uri="http://schemas.microsoft.com/office/drawing/2008/diagram">
      <dsp:dataModelExt xmlns=""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CD3AD5-3DD5-4CB0-9525-C96987561F2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886684B-D09D-4324-AAFA-B33C2E69B674}">
      <dgm:prSet phldrT="[Texto]"/>
      <dgm:spPr/>
      <dgm:t>
        <a:bodyPr/>
        <a:lstStyle/>
        <a:p>
          <a:r>
            <a:rPr lang="pt-BR" dirty="0" smtClean="0"/>
            <a:t>2020</a:t>
          </a:r>
          <a:endParaRPr lang="pt-BR" dirty="0"/>
        </a:p>
      </dgm:t>
    </dgm:pt>
    <dgm:pt modelId="{6AC033AD-7AC7-4A59-999F-29C868538089}" type="parTrans" cxnId="{EDA9EEE1-2757-49FB-B89C-06D904D837FA}">
      <dgm:prSet/>
      <dgm:spPr/>
      <dgm:t>
        <a:bodyPr/>
        <a:lstStyle/>
        <a:p>
          <a:endParaRPr lang="pt-BR"/>
        </a:p>
      </dgm:t>
    </dgm:pt>
    <dgm:pt modelId="{65696B6F-8494-4516-96B8-706759B540E2}" type="sibTrans" cxnId="{EDA9EEE1-2757-49FB-B89C-06D904D837FA}">
      <dgm:prSet/>
      <dgm:spPr/>
      <dgm:t>
        <a:bodyPr/>
        <a:lstStyle/>
        <a:p>
          <a:endParaRPr lang="pt-BR"/>
        </a:p>
      </dgm:t>
    </dgm:pt>
    <dgm:pt modelId="{C926EEEA-B65D-4DE8-8756-D1A5615AFDBD}">
      <dgm:prSet phldrT="[Texto]"/>
      <dgm:spPr/>
      <dgm:t>
        <a:bodyPr/>
        <a:lstStyle/>
        <a:p>
          <a:r>
            <a:rPr lang="pt-BR" dirty="0" smtClean="0"/>
            <a:t>2021</a:t>
          </a:r>
          <a:endParaRPr lang="pt-BR" dirty="0"/>
        </a:p>
      </dgm:t>
    </dgm:pt>
    <dgm:pt modelId="{EDD0D62B-A84E-4859-B141-EF876AC4615E}" type="parTrans" cxnId="{9573EFA7-B923-4330-8968-85518E69D715}">
      <dgm:prSet/>
      <dgm:spPr/>
      <dgm:t>
        <a:bodyPr/>
        <a:lstStyle/>
        <a:p>
          <a:endParaRPr lang="pt-BR"/>
        </a:p>
      </dgm:t>
    </dgm:pt>
    <dgm:pt modelId="{97DE9273-E032-4C35-84AC-394EBDAFD4DA}" type="sibTrans" cxnId="{9573EFA7-B923-4330-8968-85518E69D715}">
      <dgm:prSet/>
      <dgm:spPr/>
      <dgm:t>
        <a:bodyPr/>
        <a:lstStyle/>
        <a:p>
          <a:endParaRPr lang="pt-BR"/>
        </a:p>
      </dgm:t>
    </dgm:pt>
    <dgm:pt modelId="{F137426A-5E20-4159-9243-3BD1D9B37D17}" type="pres">
      <dgm:prSet presAssocID="{BACD3AD5-3DD5-4CB0-9525-C96987561F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F2F7974-E886-4834-932A-CDF3CAC2085B}" type="pres">
      <dgm:prSet presAssocID="{9886684B-D09D-4324-AAFA-B33C2E69B674}" presName="vertFlow" presStyleCnt="0"/>
      <dgm:spPr/>
    </dgm:pt>
    <dgm:pt modelId="{28CCD6B2-97F5-4880-894E-11CC3374A618}" type="pres">
      <dgm:prSet presAssocID="{9886684B-D09D-4324-AAFA-B33C2E69B674}" presName="header" presStyleLbl="node1" presStyleIdx="0" presStyleCnt="2" custLinFactY="-207308" custLinFactNeighborX="4045" custLinFactNeighborY="-300000"/>
      <dgm:spPr/>
      <dgm:t>
        <a:bodyPr/>
        <a:lstStyle/>
        <a:p>
          <a:endParaRPr lang="pt-BR"/>
        </a:p>
      </dgm:t>
    </dgm:pt>
    <dgm:pt modelId="{56D31676-01EB-4B6C-9954-D26081285251}" type="pres">
      <dgm:prSet presAssocID="{9886684B-D09D-4324-AAFA-B33C2E69B674}" presName="hSp" presStyleCnt="0"/>
      <dgm:spPr/>
    </dgm:pt>
    <dgm:pt modelId="{F88C5884-0654-4139-A6AB-6D10FBAE4E19}" type="pres">
      <dgm:prSet presAssocID="{C926EEEA-B65D-4DE8-8756-D1A5615AFDBD}" presName="vertFlow" presStyleCnt="0"/>
      <dgm:spPr/>
    </dgm:pt>
    <dgm:pt modelId="{5B80D841-9DC0-40E8-B38D-36C6E013C302}" type="pres">
      <dgm:prSet presAssocID="{C926EEEA-B65D-4DE8-8756-D1A5615AFDBD}" presName="header" presStyleLbl="node1" presStyleIdx="1" presStyleCnt="2" custLinFactY="-201561" custLinFactNeighborX="-5000" custLinFactNeighborY="-300000"/>
      <dgm:spPr/>
      <dgm:t>
        <a:bodyPr/>
        <a:lstStyle/>
        <a:p>
          <a:endParaRPr lang="pt-BR"/>
        </a:p>
      </dgm:t>
    </dgm:pt>
  </dgm:ptLst>
  <dgm:cxnLst>
    <dgm:cxn modelId="{EDA9EEE1-2757-49FB-B89C-06D904D837FA}" srcId="{BACD3AD5-3DD5-4CB0-9525-C96987561F22}" destId="{9886684B-D09D-4324-AAFA-B33C2E69B674}" srcOrd="0" destOrd="0" parTransId="{6AC033AD-7AC7-4A59-999F-29C868538089}" sibTransId="{65696B6F-8494-4516-96B8-706759B540E2}"/>
    <dgm:cxn modelId="{4EB517FA-5433-4C40-AD19-AD7CA6590FE5}" type="presOf" srcId="{C926EEEA-B65D-4DE8-8756-D1A5615AFDBD}" destId="{5B80D841-9DC0-40E8-B38D-36C6E013C302}" srcOrd="0" destOrd="0" presId="urn:microsoft.com/office/officeart/2005/8/layout/lProcess1"/>
    <dgm:cxn modelId="{68EADE55-3E39-4FA0-AE12-30968C054AD6}" type="presOf" srcId="{BACD3AD5-3DD5-4CB0-9525-C96987561F22}" destId="{F137426A-5E20-4159-9243-3BD1D9B37D17}" srcOrd="0" destOrd="0" presId="urn:microsoft.com/office/officeart/2005/8/layout/lProcess1"/>
    <dgm:cxn modelId="{9573EFA7-B923-4330-8968-85518E69D715}" srcId="{BACD3AD5-3DD5-4CB0-9525-C96987561F22}" destId="{C926EEEA-B65D-4DE8-8756-D1A5615AFDBD}" srcOrd="1" destOrd="0" parTransId="{EDD0D62B-A84E-4859-B141-EF876AC4615E}" sibTransId="{97DE9273-E032-4C35-84AC-394EBDAFD4DA}"/>
    <dgm:cxn modelId="{6AE48626-918E-49C0-A7CA-F167338BF2B0}" type="presOf" srcId="{9886684B-D09D-4324-AAFA-B33C2E69B674}" destId="{28CCD6B2-97F5-4880-894E-11CC3374A618}" srcOrd="0" destOrd="0" presId="urn:microsoft.com/office/officeart/2005/8/layout/lProcess1"/>
    <dgm:cxn modelId="{1D508BD9-43FD-479E-9649-F34D666D9BF5}" type="presParOf" srcId="{F137426A-5E20-4159-9243-3BD1D9B37D17}" destId="{8F2F7974-E886-4834-932A-CDF3CAC2085B}" srcOrd="0" destOrd="0" presId="urn:microsoft.com/office/officeart/2005/8/layout/lProcess1"/>
    <dgm:cxn modelId="{77E8F01F-15CC-4C3E-9503-B3422CDB47AA}" type="presParOf" srcId="{8F2F7974-E886-4834-932A-CDF3CAC2085B}" destId="{28CCD6B2-97F5-4880-894E-11CC3374A618}" srcOrd="0" destOrd="0" presId="urn:microsoft.com/office/officeart/2005/8/layout/lProcess1"/>
    <dgm:cxn modelId="{175521D6-BAE5-495A-BAE1-85B09AE67116}" type="presParOf" srcId="{F137426A-5E20-4159-9243-3BD1D9B37D17}" destId="{56D31676-01EB-4B6C-9954-D26081285251}" srcOrd="1" destOrd="0" presId="urn:microsoft.com/office/officeart/2005/8/layout/lProcess1"/>
    <dgm:cxn modelId="{5B1602DF-AAEB-413C-BBAD-94AAC3E4BD48}" type="presParOf" srcId="{F137426A-5E20-4159-9243-3BD1D9B37D17}" destId="{F88C5884-0654-4139-A6AB-6D10FBAE4E19}" srcOrd="2" destOrd="0" presId="urn:microsoft.com/office/officeart/2005/8/layout/lProcess1"/>
    <dgm:cxn modelId="{646DE195-C818-463D-8430-D23531FB0CAC}" type="presParOf" srcId="{F88C5884-0654-4139-A6AB-6D10FBAE4E19}" destId="{5B80D841-9DC0-40E8-B38D-36C6E013C302}" srcOrd="0" destOrd="0" presId="urn:microsoft.com/office/officeart/2005/8/layout/lProcess1"/>
  </dgm:cxnLst>
  <dgm:bg>
    <a:solidFill>
      <a:schemeClr val="bg1"/>
    </a:solidFill>
  </dgm:bg>
  <dgm:whole/>
  <dgm:extLst>
    <a:ext uri="http://schemas.microsoft.com/office/drawing/2008/diagram">
      <dsp:dataModelExt xmlns=""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9997ED-1C75-4DAF-A47B-50AA76C56B6C}" type="doc">
      <dgm:prSet loTypeId="urn:microsoft.com/office/officeart/2005/8/layout/vList3#4" loCatId="picture" qsTypeId="urn:microsoft.com/office/officeart/2005/8/quickstyle/simple1" qsCatId="simple" csTypeId="urn:microsoft.com/office/officeart/2005/8/colors/accent1_2" csCatId="accent1" phldr="1"/>
      <dgm:spPr/>
    </dgm:pt>
    <dgm:pt modelId="{DBA1C677-CA41-4183-8BA7-2D3BDF5A29FF}">
      <dgm:prSet phldrT="[Texto]" custT="1"/>
      <dgm:spPr/>
      <dgm:t>
        <a:bodyPr/>
        <a:lstStyle/>
        <a:p>
          <a:r>
            <a:rPr lang="pt-BR" sz="3200" dirty="0"/>
            <a:t>Receita</a:t>
          </a:r>
        </a:p>
        <a:p>
          <a:r>
            <a:rPr lang="pt-BR" sz="1800" dirty="0" smtClean="0">
              <a:solidFill>
                <a:schemeClr val="tx1"/>
              </a:solidFill>
            </a:rPr>
            <a:t>792.254.893,1</a:t>
          </a:r>
          <a:endParaRPr lang="pt-BR" sz="1800" dirty="0">
            <a:solidFill>
              <a:schemeClr val="tx1"/>
            </a:solidFill>
          </a:endParaRPr>
        </a:p>
      </dgm:t>
    </dgm:pt>
    <dgm:pt modelId="{E98B33B6-588B-4A70-94FF-12CBEFBB57A2}" type="parTrans" cxnId="{BD3364B9-BBE5-420F-963E-ECF7FBA3502B}">
      <dgm:prSet/>
      <dgm:spPr/>
      <dgm:t>
        <a:bodyPr/>
        <a:lstStyle/>
        <a:p>
          <a:endParaRPr lang="pt-BR"/>
        </a:p>
      </dgm:t>
    </dgm:pt>
    <dgm:pt modelId="{DC7CE025-538F-4274-A50B-92677E7024E6}" type="sibTrans" cxnId="{BD3364B9-BBE5-420F-963E-ECF7FBA3502B}">
      <dgm:prSet/>
      <dgm:spPr/>
      <dgm:t>
        <a:bodyPr/>
        <a:lstStyle/>
        <a:p>
          <a:endParaRPr lang="pt-BR"/>
        </a:p>
      </dgm:t>
    </dgm:pt>
    <dgm:pt modelId="{1D72B59E-FE12-4C66-B879-676DFC3BA052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2800" dirty="0"/>
            <a:t>Despesa</a:t>
          </a:r>
        </a:p>
        <a:p>
          <a:r>
            <a:rPr lang="pt-BR" sz="1900" dirty="0" smtClean="0">
              <a:solidFill>
                <a:schemeClr val="tx1"/>
              </a:solidFill>
            </a:rPr>
            <a:t>592.211.911,6</a:t>
          </a:r>
          <a:endParaRPr lang="pt-BR" sz="1900" dirty="0">
            <a:solidFill>
              <a:schemeClr val="tx1"/>
            </a:solidFill>
          </a:endParaRPr>
        </a:p>
      </dgm:t>
    </dgm:pt>
    <dgm:pt modelId="{1D8D91AE-F1B0-414A-9644-C6CB3A1A7746}" type="parTrans" cxnId="{D8B6061A-D9CB-4F26-8464-20BDE801448D}">
      <dgm:prSet/>
      <dgm:spPr/>
      <dgm:t>
        <a:bodyPr/>
        <a:lstStyle/>
        <a:p>
          <a:endParaRPr lang="pt-BR"/>
        </a:p>
      </dgm:t>
    </dgm:pt>
    <dgm:pt modelId="{9998A8FE-7F10-405A-B0F9-72410B8F104E}" type="sibTrans" cxnId="{D8B6061A-D9CB-4F26-8464-20BDE801448D}">
      <dgm:prSet/>
      <dgm:spPr/>
      <dgm:t>
        <a:bodyPr/>
        <a:lstStyle/>
        <a:p>
          <a:endParaRPr lang="pt-BR"/>
        </a:p>
      </dgm:t>
    </dgm:pt>
    <dgm:pt modelId="{33469FC9-7551-4148-8813-94E4B988882A}" type="pres">
      <dgm:prSet presAssocID="{4F9997ED-1C75-4DAF-A47B-50AA76C56B6C}" presName="linearFlow" presStyleCnt="0">
        <dgm:presLayoutVars>
          <dgm:dir/>
          <dgm:resizeHandles val="exact"/>
        </dgm:presLayoutVars>
      </dgm:prSet>
      <dgm:spPr/>
    </dgm:pt>
    <dgm:pt modelId="{ABCBA9A9-3945-4D40-85A5-35A9372A988F}" type="pres">
      <dgm:prSet presAssocID="{DBA1C677-CA41-4183-8BA7-2D3BDF5A29FF}" presName="composite" presStyleCnt="0"/>
      <dgm:spPr/>
    </dgm:pt>
    <dgm:pt modelId="{8D01FF65-8430-4924-BB1B-6D0D26D13D0F}" type="pres">
      <dgm:prSet presAssocID="{DBA1C677-CA41-4183-8BA7-2D3BDF5A29FF}" presName="imgShp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29F86F7-413F-48C8-B878-7A2D24D05F24}" type="pres">
      <dgm:prSet presAssocID="{DBA1C677-CA41-4183-8BA7-2D3BDF5A29FF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7219DD-60FB-435E-A28C-64B1E818BB02}" type="pres">
      <dgm:prSet presAssocID="{DC7CE025-538F-4274-A50B-92677E7024E6}" presName="spacing" presStyleCnt="0"/>
      <dgm:spPr/>
    </dgm:pt>
    <dgm:pt modelId="{70A509F8-D911-40F1-9425-18B21D8FAB68}" type="pres">
      <dgm:prSet presAssocID="{1D72B59E-FE12-4C66-B879-676DFC3BA052}" presName="composite" presStyleCnt="0"/>
      <dgm:spPr/>
    </dgm:pt>
    <dgm:pt modelId="{DD1EDFF6-6D5F-488E-BAFE-91934BE8941C}" type="pres">
      <dgm:prSet presAssocID="{1D72B59E-FE12-4C66-B879-676DFC3BA052}" presName="imgShp" presStyleLbl="fgImgPlace1" presStyleIdx="1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1F924BB-4CA5-4251-9D97-6E0563A275AB}" type="pres">
      <dgm:prSet presAssocID="{1D72B59E-FE12-4C66-B879-676DFC3BA052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1581FA5-31E8-455D-8590-A3A3B5DED543}" type="presOf" srcId="{DBA1C677-CA41-4183-8BA7-2D3BDF5A29FF}" destId="{629F86F7-413F-48C8-B878-7A2D24D05F24}" srcOrd="0" destOrd="0" presId="urn:microsoft.com/office/officeart/2005/8/layout/vList3#4"/>
    <dgm:cxn modelId="{C91D2959-18AB-4D69-875E-1B4499DE2877}" type="presOf" srcId="{4F9997ED-1C75-4DAF-A47B-50AA76C56B6C}" destId="{33469FC9-7551-4148-8813-94E4B988882A}" srcOrd="0" destOrd="0" presId="urn:microsoft.com/office/officeart/2005/8/layout/vList3#4"/>
    <dgm:cxn modelId="{D8B6061A-D9CB-4F26-8464-20BDE801448D}" srcId="{4F9997ED-1C75-4DAF-A47B-50AA76C56B6C}" destId="{1D72B59E-FE12-4C66-B879-676DFC3BA052}" srcOrd="1" destOrd="0" parTransId="{1D8D91AE-F1B0-414A-9644-C6CB3A1A7746}" sibTransId="{9998A8FE-7F10-405A-B0F9-72410B8F104E}"/>
    <dgm:cxn modelId="{C12F9AF6-5991-4BD1-B348-DE8D6C35774A}" type="presOf" srcId="{1D72B59E-FE12-4C66-B879-676DFC3BA052}" destId="{C1F924BB-4CA5-4251-9D97-6E0563A275AB}" srcOrd="0" destOrd="0" presId="urn:microsoft.com/office/officeart/2005/8/layout/vList3#4"/>
    <dgm:cxn modelId="{BD3364B9-BBE5-420F-963E-ECF7FBA3502B}" srcId="{4F9997ED-1C75-4DAF-A47B-50AA76C56B6C}" destId="{DBA1C677-CA41-4183-8BA7-2D3BDF5A29FF}" srcOrd="0" destOrd="0" parTransId="{E98B33B6-588B-4A70-94FF-12CBEFBB57A2}" sibTransId="{DC7CE025-538F-4274-A50B-92677E7024E6}"/>
    <dgm:cxn modelId="{5A2C1FAE-E140-4B42-BD54-70AB860961CE}" type="presParOf" srcId="{33469FC9-7551-4148-8813-94E4B988882A}" destId="{ABCBA9A9-3945-4D40-85A5-35A9372A988F}" srcOrd="0" destOrd="0" presId="urn:microsoft.com/office/officeart/2005/8/layout/vList3#4"/>
    <dgm:cxn modelId="{D0897C5C-E030-4718-810D-237D980681CB}" type="presParOf" srcId="{ABCBA9A9-3945-4D40-85A5-35A9372A988F}" destId="{8D01FF65-8430-4924-BB1B-6D0D26D13D0F}" srcOrd="0" destOrd="0" presId="urn:microsoft.com/office/officeart/2005/8/layout/vList3#4"/>
    <dgm:cxn modelId="{67A4E5C0-F415-4EE7-BBB3-0D34B399D5FA}" type="presParOf" srcId="{ABCBA9A9-3945-4D40-85A5-35A9372A988F}" destId="{629F86F7-413F-48C8-B878-7A2D24D05F24}" srcOrd="1" destOrd="0" presId="urn:microsoft.com/office/officeart/2005/8/layout/vList3#4"/>
    <dgm:cxn modelId="{7A089C9D-DF28-4965-AA09-E21CAD6A0DF5}" type="presParOf" srcId="{33469FC9-7551-4148-8813-94E4B988882A}" destId="{0B7219DD-60FB-435E-A28C-64B1E818BB02}" srcOrd="1" destOrd="0" presId="urn:microsoft.com/office/officeart/2005/8/layout/vList3#4"/>
    <dgm:cxn modelId="{4BFEEBC4-9FF0-4E3C-B307-F9E83D85A23B}" type="presParOf" srcId="{33469FC9-7551-4148-8813-94E4B988882A}" destId="{70A509F8-D911-40F1-9425-18B21D8FAB68}" srcOrd="2" destOrd="0" presId="urn:microsoft.com/office/officeart/2005/8/layout/vList3#4"/>
    <dgm:cxn modelId="{28291C58-5B93-4F96-923E-94FB439DB075}" type="presParOf" srcId="{70A509F8-D911-40F1-9425-18B21D8FAB68}" destId="{DD1EDFF6-6D5F-488E-BAFE-91934BE8941C}" srcOrd="0" destOrd="0" presId="urn:microsoft.com/office/officeart/2005/8/layout/vList3#4"/>
    <dgm:cxn modelId="{DE4B3A1A-8955-48D8-8E79-9CB7F2351C4B}" type="presParOf" srcId="{70A509F8-D911-40F1-9425-18B21D8FAB68}" destId="{C1F924BB-4CA5-4251-9D97-6E0563A275AB}" srcOrd="1" destOrd="0" presId="urn:microsoft.com/office/officeart/2005/8/layout/vList3#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2369E-12A9-4C79-99F1-BF9980DC0A6E}">
      <dsp:nvSpPr>
        <dsp:cNvPr id="0" name=""/>
        <dsp:cNvSpPr/>
      </dsp:nvSpPr>
      <dsp:spPr>
        <a:xfrm rot="10800000">
          <a:off x="928488" y="993"/>
          <a:ext cx="2685669" cy="100809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41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Pessoal e Encargos </a:t>
          </a:r>
        </a:p>
      </dsp:txBody>
      <dsp:txXfrm rot="10800000">
        <a:off x="1180511" y="993"/>
        <a:ext cx="2433646" cy="1008092"/>
      </dsp:txXfrm>
    </dsp:sp>
    <dsp:sp modelId="{41AFA6AB-D924-4283-95BA-E93727426E5A}">
      <dsp:nvSpPr>
        <dsp:cNvPr id="0" name=""/>
        <dsp:cNvSpPr/>
      </dsp:nvSpPr>
      <dsp:spPr>
        <a:xfrm>
          <a:off x="424442" y="993"/>
          <a:ext cx="1008092" cy="100809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5D394-E827-4F1D-A841-13B80CD9C333}">
      <dsp:nvSpPr>
        <dsp:cNvPr id="0" name=""/>
        <dsp:cNvSpPr/>
      </dsp:nvSpPr>
      <dsp:spPr>
        <a:xfrm rot="10800000">
          <a:off x="928488" y="1310008"/>
          <a:ext cx="2685669" cy="100809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41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RCL – Receita Corrente Líquida </a:t>
          </a:r>
        </a:p>
      </dsp:txBody>
      <dsp:txXfrm rot="10800000">
        <a:off x="1180511" y="1310008"/>
        <a:ext cx="2433646" cy="1008092"/>
      </dsp:txXfrm>
    </dsp:sp>
    <dsp:sp modelId="{8E794963-0D58-47AC-B2C3-187DE6141105}">
      <dsp:nvSpPr>
        <dsp:cNvPr id="0" name=""/>
        <dsp:cNvSpPr/>
      </dsp:nvSpPr>
      <dsp:spPr>
        <a:xfrm>
          <a:off x="424442" y="1310008"/>
          <a:ext cx="1008092" cy="100809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B4F22-020B-4789-A103-F3FC012AE4EF}">
      <dsp:nvSpPr>
        <dsp:cNvPr id="0" name=""/>
        <dsp:cNvSpPr/>
      </dsp:nvSpPr>
      <dsp:spPr>
        <a:xfrm rot="10800000">
          <a:off x="928488" y="2619024"/>
          <a:ext cx="2685669" cy="100809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41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Dívida Consolidada </a:t>
          </a:r>
        </a:p>
      </dsp:txBody>
      <dsp:txXfrm rot="10800000">
        <a:off x="1180511" y="2619024"/>
        <a:ext cx="2433646" cy="1008092"/>
      </dsp:txXfrm>
    </dsp:sp>
    <dsp:sp modelId="{CF95DE87-9E75-4215-9EC0-A785ACA382FC}">
      <dsp:nvSpPr>
        <dsp:cNvPr id="0" name=""/>
        <dsp:cNvSpPr/>
      </dsp:nvSpPr>
      <dsp:spPr>
        <a:xfrm>
          <a:off x="424442" y="2619024"/>
          <a:ext cx="1008092" cy="100809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D8C80-660B-4361-98D5-C4EACFF06940}">
      <dsp:nvSpPr>
        <dsp:cNvPr id="0" name=""/>
        <dsp:cNvSpPr/>
      </dsp:nvSpPr>
      <dsp:spPr>
        <a:xfrm rot="10800000">
          <a:off x="928488" y="3928039"/>
          <a:ext cx="2685669" cy="100809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41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Resultado Primário </a:t>
          </a:r>
        </a:p>
      </dsp:txBody>
      <dsp:txXfrm rot="10800000">
        <a:off x="1180511" y="3928039"/>
        <a:ext cx="2433646" cy="1008092"/>
      </dsp:txXfrm>
    </dsp:sp>
    <dsp:sp modelId="{F7EA05A8-0F95-4807-ACFA-DA5480ECC34A}">
      <dsp:nvSpPr>
        <dsp:cNvPr id="0" name=""/>
        <dsp:cNvSpPr/>
      </dsp:nvSpPr>
      <dsp:spPr>
        <a:xfrm>
          <a:off x="424442" y="3928039"/>
          <a:ext cx="1008092" cy="1008092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D6B2-97F5-4880-894E-11CC3374A618}">
      <dsp:nvSpPr>
        <dsp:cNvPr id="0" name=""/>
        <dsp:cNvSpPr/>
      </dsp:nvSpPr>
      <dsp:spPr>
        <a:xfrm>
          <a:off x="86560" y="0"/>
          <a:ext cx="2136311" cy="534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2019</a:t>
          </a:r>
        </a:p>
      </dsp:txBody>
      <dsp:txXfrm>
        <a:off x="102203" y="15643"/>
        <a:ext cx="2105025" cy="502791"/>
      </dsp:txXfrm>
    </dsp:sp>
    <dsp:sp modelId="{5B80D841-9DC0-40E8-B38D-36C6E013C302}">
      <dsp:nvSpPr>
        <dsp:cNvPr id="0" name=""/>
        <dsp:cNvSpPr/>
      </dsp:nvSpPr>
      <dsp:spPr>
        <a:xfrm>
          <a:off x="2328726" y="0"/>
          <a:ext cx="2136311" cy="534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2020</a:t>
          </a:r>
        </a:p>
      </dsp:txBody>
      <dsp:txXfrm>
        <a:off x="2344369" y="15643"/>
        <a:ext cx="2105025" cy="5027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F86F7-413F-48C8-B878-7A2D24D05F24}">
      <dsp:nvSpPr>
        <dsp:cNvPr id="0" name=""/>
        <dsp:cNvSpPr/>
      </dsp:nvSpPr>
      <dsp:spPr>
        <a:xfrm rot="10800000">
          <a:off x="1014698" y="662082"/>
          <a:ext cx="2685669" cy="135293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Receita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730.923.585,1</a:t>
          </a:r>
        </a:p>
      </dsp:txBody>
      <dsp:txXfrm rot="10800000">
        <a:off x="1352931" y="662082"/>
        <a:ext cx="2347436" cy="1352931"/>
      </dsp:txXfrm>
    </dsp:sp>
    <dsp:sp modelId="{8D01FF65-8430-4924-BB1B-6D0D26D13D0F}">
      <dsp:nvSpPr>
        <dsp:cNvPr id="0" name=""/>
        <dsp:cNvSpPr/>
      </dsp:nvSpPr>
      <dsp:spPr>
        <a:xfrm>
          <a:off x="338232" y="662082"/>
          <a:ext cx="1352931" cy="135293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924BB-4CA5-4251-9D97-6E0563A275AB}">
      <dsp:nvSpPr>
        <dsp:cNvPr id="0" name=""/>
        <dsp:cNvSpPr/>
      </dsp:nvSpPr>
      <dsp:spPr>
        <a:xfrm rot="10800000">
          <a:off x="1014698" y="2418874"/>
          <a:ext cx="2685669" cy="1352931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05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Despesa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583.578.130,2</a:t>
          </a:r>
        </a:p>
      </dsp:txBody>
      <dsp:txXfrm rot="10800000">
        <a:off x="1352931" y="2418874"/>
        <a:ext cx="2347436" cy="1352931"/>
      </dsp:txXfrm>
    </dsp:sp>
    <dsp:sp modelId="{DD1EDFF6-6D5F-488E-BAFE-91934BE8941C}">
      <dsp:nvSpPr>
        <dsp:cNvPr id="0" name=""/>
        <dsp:cNvSpPr/>
      </dsp:nvSpPr>
      <dsp:spPr>
        <a:xfrm>
          <a:off x="338232" y="2418874"/>
          <a:ext cx="1352931" cy="135293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0.37097</cdr:x>
      <cdr:y>0.32836</cdr:y>
    </cdr:from>
    <cdr:to>
      <cdr:x>0.45968</cdr:x>
      <cdr:y>0.52087</cdr:y>
    </cdr:to>
    <cdr:sp macro="" textlink="">
      <cdr:nvSpPr>
        <cdr:cNvPr id="6" name="CustomShape 3"/>
        <cdr:cNvSpPr/>
      </cdr:nvSpPr>
      <cdr:spPr>
        <a:xfrm xmlns:a="http://schemas.openxmlformats.org/drawingml/2006/main">
          <a:off x="3286148" y="1746248"/>
          <a:ext cx="785821" cy="1023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  <a:round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/>
      </cdr:style>
    </cdr:sp>
  </cdr:relSizeAnchor>
  <cdr:relSizeAnchor xmlns:cdr="http://schemas.openxmlformats.org/drawingml/2006/chartDrawing">
    <cdr:from>
      <cdr:x>0.85484</cdr:x>
      <cdr:y>0.36866</cdr:y>
    </cdr:from>
    <cdr:to>
      <cdr:x>0.94355</cdr:x>
      <cdr:y>0.56117</cdr:y>
    </cdr:to>
    <cdr:sp macro="" textlink="">
      <cdr:nvSpPr>
        <cdr:cNvPr id="7" name="CustomShape 3"/>
        <cdr:cNvSpPr/>
      </cdr:nvSpPr>
      <cdr:spPr>
        <a:xfrm xmlns:a="http://schemas.openxmlformats.org/drawingml/2006/main">
          <a:off x="7572428" y="1960562"/>
          <a:ext cx="785821" cy="1023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  <a:round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/>
      </cdr:style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08038" y="868363"/>
            <a:ext cx="5711825" cy="428466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732900" y="5428550"/>
            <a:ext cx="5862851" cy="5142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2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180437" cy="5710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242" name="PlaceHolder 4"/>
          <p:cNvSpPr>
            <a:spLocks noGrp="1"/>
          </p:cNvSpPr>
          <p:nvPr>
            <p:ph type="dt"/>
          </p:nvPr>
        </p:nvSpPr>
        <p:spPr>
          <a:xfrm>
            <a:off x="4148214" y="0"/>
            <a:ext cx="3180437" cy="5710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243" name="PlaceHolder 5"/>
          <p:cNvSpPr>
            <a:spLocks noGrp="1"/>
          </p:cNvSpPr>
          <p:nvPr>
            <p:ph type="ftr"/>
          </p:nvPr>
        </p:nvSpPr>
        <p:spPr>
          <a:xfrm>
            <a:off x="0" y="10857485"/>
            <a:ext cx="3180437" cy="5710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244" name="PlaceHolder 6"/>
          <p:cNvSpPr>
            <a:spLocks noGrp="1"/>
          </p:cNvSpPr>
          <p:nvPr>
            <p:ph type="sldNum"/>
          </p:nvPr>
        </p:nvSpPr>
        <p:spPr>
          <a:xfrm>
            <a:off x="4148214" y="10857485"/>
            <a:ext cx="3180437" cy="5710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5119827-8338-4BC3-96EB-38FF304A72D2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</p:spPr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664845" y="4642763"/>
            <a:ext cx="5318411" cy="439802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425" name="TextShape 3"/>
          <p:cNvSpPr txBox="1"/>
          <p:nvPr/>
        </p:nvSpPr>
        <p:spPr>
          <a:xfrm>
            <a:off x="3766059" y="9283987"/>
            <a:ext cx="2880646" cy="488327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1AA59C9-2321-4259-B30B-AC9EF1F9770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6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26" name="TextShape 4"/>
          <p:cNvSpPr txBox="1"/>
          <p:nvPr/>
        </p:nvSpPr>
        <p:spPr>
          <a:xfrm>
            <a:off x="0" y="0"/>
            <a:ext cx="2880646" cy="48832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 smtClean="0">
                <a:latin typeface="Arial"/>
              </a:rPr>
              <a:t>Clique para editar o estilo do subtítulo mestre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 smtClean="0">
                <a:latin typeface="Arial"/>
              </a:rPr>
              <a:t>Clique para editar o estilo do subtítulo mestre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partes pequenas de conteúd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 smtClean="0">
                <a:solidFill>
                  <a:srgbClr val="000000"/>
                </a:solidFill>
                <a:latin typeface="Arial"/>
              </a:rPr>
              <a:t>Clique para editar o estilo do título mestre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 smtClean="0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964EC575-08FF-43C9-83D0-58D645848AF5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03/03/2022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477C9BF-821E-4D4D-9C05-C68D4C0FFAD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1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9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50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2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PlaceHolder 7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rIns="0" bIns="0" anchor="b">
            <a:normAutofit fontScale="66000"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Clique para editar o estilo do título mestre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575E5384-D2FC-40E3-AE56-F0E7328625AB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03/03/2022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5" name="PlaceHolder 9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6" name="PlaceHolder 10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2605EB7-2A1A-4CFA-9AD8-EE50217C421C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7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1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96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97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8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9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PlaceHolder 7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Clique para editar o estilo do título mestre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8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21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102" name="PlaceHolder 9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1988E80E-BEF5-4E6C-9803-D94D4290C035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03/03/2022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103" name="PlaceHolder 10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104" name="PlaceHolder 11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53495CC-B054-4341-9D32-2BEB20EBF838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43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144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6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PlaceHolder 7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Clique para editar o estilo do título mestre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8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40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149" name="PlaceHolder 9"/>
          <p:cNvSpPr>
            <a:spLocks noGrp="1"/>
          </p:cNvSpPr>
          <p:nvPr>
            <p:ph type="body"/>
          </p:nvPr>
        </p:nvSpPr>
        <p:spPr>
          <a:xfrm>
            <a:off x="4648320" y="1920240"/>
            <a:ext cx="4038120" cy="44344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40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150" name="PlaceHolder 10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1750A4A1-C515-4ADF-BF36-F0029282D19A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03/03/2022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151" name="PlaceHolder 11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152" name="PlaceHolder 12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A1312C7-43DA-4515-9B10-B290B9BB8E13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91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192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4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PlaceHolder 7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Clique para editar o estilo do título mestre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8"/>
          <p:cNvSpPr>
            <a:spLocks noGrp="1"/>
          </p:cNvSpPr>
          <p:nvPr>
            <p:ph type="body"/>
          </p:nvPr>
        </p:nvSpPr>
        <p:spPr>
          <a:xfrm>
            <a:off x="457200" y="1855080"/>
            <a:ext cx="4039920" cy="659160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Clique para editar os estilos do texto mestre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9"/>
          <p:cNvSpPr>
            <a:spLocks noGrp="1"/>
          </p:cNvSpPr>
          <p:nvPr>
            <p:ph type="body"/>
          </p:nvPr>
        </p:nvSpPr>
        <p:spPr>
          <a:xfrm>
            <a:off x="4645080" y="1859760"/>
            <a:ext cx="4041360" cy="654480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Clique para editar os estilos do texto mestre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10"/>
          <p:cNvSpPr>
            <a:spLocks noGrp="1"/>
          </p:cNvSpPr>
          <p:nvPr>
            <p:ph type="body"/>
          </p:nvPr>
        </p:nvSpPr>
        <p:spPr>
          <a:xfrm>
            <a:off x="457200" y="2514600"/>
            <a:ext cx="4039920" cy="3845520"/>
          </a:xfrm>
          <a:prstGeom prst="rect">
            <a:avLst/>
          </a:prstGeom>
        </p:spPr>
        <p:txBody>
          <a:bodyPr lIns="90000" tIns="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2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00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36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32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32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199" name="PlaceHolder 11"/>
          <p:cNvSpPr>
            <a:spLocks noGrp="1"/>
          </p:cNvSpPr>
          <p:nvPr>
            <p:ph type="body"/>
          </p:nvPr>
        </p:nvSpPr>
        <p:spPr>
          <a:xfrm>
            <a:off x="4645080" y="2514600"/>
            <a:ext cx="4041360" cy="3845520"/>
          </a:xfrm>
          <a:prstGeom prst="rect">
            <a:avLst/>
          </a:prstGeom>
        </p:spPr>
        <p:txBody>
          <a:bodyPr lIns="90000" tIns="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2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00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36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32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32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200" name="PlaceHolder 1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B13F3920-CAE3-489A-8C84-6FE8EA4EC3DB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03/03/2022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01" name="PlaceHolder 13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202" name="PlaceHolder 14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4F669B1-0DE0-416C-9056-48F434EA2698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0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18" Type="http://schemas.openxmlformats.org/officeDocument/2006/relationships/diagramColors" Target="../diagrams/colors4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openxmlformats.org/officeDocument/2006/relationships/diagramQuickStyle" Target="../diagrams/quickStyle4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4.xml"/><Relationship Id="rId20" Type="http://schemas.microsoft.com/office/2007/relationships/diagramDrawing" Target="../diagrams/drawing1.xml"/><Relationship Id="rId1" Type="http://schemas.openxmlformats.org/officeDocument/2006/relationships/slideLayout" Target="../slideLayouts/slideLayout40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4.xml"/><Relationship Id="rId10" Type="http://schemas.openxmlformats.org/officeDocument/2006/relationships/diagramColors" Target="../diagrams/colors2.xml"/><Relationship Id="rId19" Type="http://schemas.microsoft.com/office/2007/relationships/diagramDrawing" Target="../diagrams/drawing4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a.nobre\Downloads\IMG-20220124-WA0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ustomShape 2"/>
          <p:cNvSpPr/>
          <p:nvPr/>
        </p:nvSpPr>
        <p:spPr>
          <a:xfrm>
            <a:off x="611640" y="5466960"/>
            <a:ext cx="8229240" cy="106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FFFFFF"/>
                </a:solidFill>
                <a:latin typeface="Arial"/>
              </a:rPr>
              <a:t>Metas Fiscais </a:t>
            </a:r>
            <a:r>
              <a:rPr lang="pt-BR" sz="3200" b="0" strike="noStrike" spc="-1" dirty="0" smtClean="0">
                <a:solidFill>
                  <a:srgbClr val="FFFFFF"/>
                </a:solidFill>
                <a:latin typeface="Arial"/>
              </a:rPr>
              <a:t>2021</a:t>
            </a:r>
            <a:endParaRPr lang="pt-B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FFFFFF"/>
                </a:solidFill>
                <a:latin typeface="Arial"/>
              </a:rPr>
              <a:t>Audiência Pública – </a:t>
            </a:r>
            <a:r>
              <a:rPr lang="pt-BR" sz="3200" spc="-1" dirty="0" smtClean="0">
                <a:solidFill>
                  <a:srgbClr val="FFFFFF"/>
                </a:solidFill>
                <a:latin typeface="Arial"/>
              </a:rPr>
              <a:t>3</a:t>
            </a:r>
            <a:r>
              <a:rPr lang="pt-BR" sz="3200" b="0" strike="noStrike" spc="-1" dirty="0" smtClean="0">
                <a:solidFill>
                  <a:srgbClr val="FFFFFF"/>
                </a:solidFill>
                <a:latin typeface="Arial"/>
              </a:rPr>
              <a:t>º </a:t>
            </a:r>
            <a:r>
              <a:rPr lang="pt-BR" sz="3200" b="0" strike="noStrike" spc="-1" dirty="0">
                <a:solidFill>
                  <a:srgbClr val="FFFFFF"/>
                </a:solidFill>
                <a:latin typeface="Arial"/>
              </a:rPr>
              <a:t>Quadrimestre </a:t>
            </a:r>
            <a:endParaRPr lang="pt-BR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428596" y="500042"/>
            <a:ext cx="8229240" cy="1025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rgbClr val="04617B"/>
                </a:solidFill>
                <a:latin typeface="Arial"/>
              </a:rPr>
              <a:t>Receita Por Fonte</a:t>
            </a:r>
            <a:r>
              <a:t/>
            </a:r>
            <a:br/>
            <a:r>
              <a:rPr lang="pt-BR" sz="900" b="0" strike="noStrike" spc="-1" dirty="0">
                <a:solidFill>
                  <a:srgbClr val="04617B"/>
                </a:solidFill>
                <a:latin typeface="Arial"/>
              </a:rPr>
              <a:t>                                              </a:t>
            </a:r>
            <a:endParaRPr lang="pt-BR" sz="9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0" name="Table 2"/>
          <p:cNvGraphicFramePr/>
          <p:nvPr/>
        </p:nvGraphicFramePr>
        <p:xfrm>
          <a:off x="500034" y="1714488"/>
          <a:ext cx="8229240" cy="4627080"/>
        </p:xfrm>
        <a:graphic>
          <a:graphicData uri="http://schemas.openxmlformats.org/drawingml/2006/table">
            <a:tbl>
              <a:tblPr/>
              <a:tblGrid>
                <a:gridCol w="2124720"/>
                <a:gridCol w="2023920"/>
                <a:gridCol w="2068920"/>
                <a:gridCol w="2011680"/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13.249.200,00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7.380.430,90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-44,30%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Operação de Crédito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1.530.780,10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Alienação de Bens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106.700,00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Amortiz. de Empréstimos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Transferências de 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13.249.200,00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8.804.511,00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-33,55%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Outras Receitas de 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37.005.300,00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27.466.461,70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-25,78%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</a:tbl>
          </a:graphicData>
        </a:graphic>
      </p:graphicFrame>
      <p:sp>
        <p:nvSpPr>
          <p:cNvPr id="281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B658F8D-AB58-41DF-A23B-33AECAED405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82" name="CustomShape 4"/>
          <p:cNvSpPr/>
          <p:nvPr/>
        </p:nvSpPr>
        <p:spPr>
          <a:xfrm>
            <a:off x="7786710" y="1500174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283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704160"/>
            <a:ext cx="8229240" cy="106848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4617B"/>
                </a:solidFill>
                <a:latin typeface="Arial"/>
              </a:rPr>
              <a:t>Comparativo </a:t>
            </a:r>
            <a:r>
              <a:rPr lang="pt-BR" sz="3600" b="0" strike="noStrike" spc="-1" dirty="0" smtClean="0">
                <a:solidFill>
                  <a:srgbClr val="04617B"/>
                </a:solidFill>
                <a:latin typeface="Arial"/>
              </a:rPr>
              <a:t>2020/2021 (</a:t>
            </a:r>
            <a:r>
              <a:rPr lang="pt-BR" sz="3600" b="0" strike="noStrike" spc="-1" dirty="0" err="1" smtClean="0">
                <a:solidFill>
                  <a:srgbClr val="04617B"/>
                </a:solidFill>
                <a:latin typeface="Arial"/>
              </a:rPr>
              <a:t>3ºQuadrimestre</a:t>
            </a:r>
            <a:r>
              <a:rPr lang="pt-BR" sz="3600" b="0" strike="noStrike" spc="-1" dirty="0">
                <a:solidFill>
                  <a:srgbClr val="04617B"/>
                </a:solidFill>
                <a:latin typeface="Arial"/>
              </a:rPr>
              <a:t>)</a:t>
            </a:r>
            <a:endParaRPr lang="pt-BR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5" name="Table 2"/>
          <p:cNvGraphicFramePr/>
          <p:nvPr/>
        </p:nvGraphicFramePr>
        <p:xfrm>
          <a:off x="85680" y="2276280"/>
          <a:ext cx="8972280" cy="3017520"/>
        </p:xfrm>
        <a:graphic>
          <a:graphicData uri="http://schemas.openxmlformats.org/drawingml/2006/table">
            <a:tbl>
              <a:tblPr/>
              <a:tblGrid>
                <a:gridCol w="1917000"/>
                <a:gridCol w="1681920"/>
                <a:gridCol w="1681920"/>
                <a:gridCol w="1816560"/>
                <a:gridCol w="1874880"/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72428"/>
                          </a:solidFill>
                          <a:latin typeface="Arial"/>
                        </a:rPr>
                        <a:t>3</a:t>
                      </a:r>
                      <a:r>
                        <a:rPr lang="pt-BR" sz="1800" b="1" strike="noStrike" spc="-1" dirty="0" smtClean="0">
                          <a:solidFill>
                            <a:srgbClr val="072428"/>
                          </a:solidFill>
                          <a:latin typeface="Arial"/>
                        </a:rPr>
                        <a:t>º Q-2020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r>
                        <a:rPr lang="pt-BR" sz="18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º Q-2021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8596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506.150.640,0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682.693.148,8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567.029.800,0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757.408.000,5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20.906.500,0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19.081.891,4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13.249.200,0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7.380.430,9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32.062.000,0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29.148.577,9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37.005.300,0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27.466.461,7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Total</a:t>
                      </a:r>
                      <a:endParaRPr lang="pt-BR" sz="1800" b="1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559.119.140,0</a:t>
                      </a:r>
                      <a:endParaRPr lang="pt-BR" sz="18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730.923.585,1</a:t>
                      </a:r>
                      <a:endParaRPr lang="pt-BR" sz="18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617.284.300,00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792.254.893,10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286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88DBD9A-1BD3-4DD2-B97E-3F5AF141609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87" name="CustomShape 4"/>
          <p:cNvSpPr/>
          <p:nvPr/>
        </p:nvSpPr>
        <p:spPr>
          <a:xfrm>
            <a:off x="8013240" y="206280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288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857488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419040" y="27090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DESPESA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B2F88DF-20D4-468A-BD53-8ADBE62C1D56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928926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500034" y="92867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4617B"/>
                </a:solidFill>
                <a:latin typeface="Arial"/>
              </a:rPr>
              <a:t>Despesa</a:t>
            </a:r>
            <a:r>
              <a:t/>
            </a:r>
            <a:br/>
            <a:r>
              <a:rPr lang="pt-BR" sz="4400" b="0" strike="noStrike" spc="-1" dirty="0">
                <a:solidFill>
                  <a:srgbClr val="04617B"/>
                </a:solidFill>
                <a:latin typeface="Arial"/>
              </a:rPr>
              <a:t>Categoria Econômica</a:t>
            </a:r>
            <a:endParaRPr lang="pt-B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2" name="Table 2"/>
          <p:cNvGraphicFramePr/>
          <p:nvPr/>
        </p:nvGraphicFramePr>
        <p:xfrm>
          <a:off x="323640" y="2464560"/>
          <a:ext cx="8496720" cy="3072600"/>
        </p:xfrm>
        <a:graphic>
          <a:graphicData uri="http://schemas.openxmlformats.org/drawingml/2006/table">
            <a:tbl>
              <a:tblPr/>
              <a:tblGrid>
                <a:gridCol w="2076840"/>
                <a:gridCol w="2076840"/>
                <a:gridCol w="2265840"/>
                <a:gridCol w="2077200"/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613.374.391,50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533.046.020,30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-13,70%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60.342.630,90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27.080.988,70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-55,12%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36.438.954,60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32.084.902,60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-11,95%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Res. de Contingência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55.253.750,0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Despesa Total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765.904.727,00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595.211.911,60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-22,63%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293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755E93A-43C4-47B2-9D2A-4A8631F514B5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94" name="CustomShape 4"/>
          <p:cNvSpPr/>
          <p:nvPr/>
        </p:nvSpPr>
        <p:spPr>
          <a:xfrm>
            <a:off x="7924680" y="218988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295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296" name="CustomShape 6"/>
          <p:cNvSpPr/>
          <p:nvPr/>
        </p:nvSpPr>
        <p:spPr>
          <a:xfrm>
            <a:off x="357158" y="5643578"/>
            <a:ext cx="7404120" cy="2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Nota: A coluna “%” demonstra o percentual do realizado no exercício frente a meta estabelecida no orçamento.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3000364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Despesa Por Fonte 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8" name="Table 2"/>
          <p:cNvGraphicFramePr/>
          <p:nvPr/>
        </p:nvGraphicFramePr>
        <p:xfrm>
          <a:off x="457200" y="2316600"/>
          <a:ext cx="8229240" cy="3255480"/>
        </p:xfrm>
        <a:graphic>
          <a:graphicData uri="http://schemas.openxmlformats.org/drawingml/2006/table">
            <a:tbl>
              <a:tblPr/>
              <a:tblGrid>
                <a:gridCol w="2011320"/>
                <a:gridCol w="2011320"/>
                <a:gridCol w="2194560"/>
                <a:gridCol w="2012040"/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613.374.391,50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+mn-lt"/>
                        </a:rPr>
                        <a:t>533.046.020,30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-13,10%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Pessoal / Encargos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349.178.420,00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335.305.119,20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-3,97%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Juros / Enc. da Dívida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3.229.083,5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2.787.966,6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-13,66%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Outras Despesas Correntes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260.966.888,00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194.952.934,50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-25,30%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</a:tbl>
          </a:graphicData>
        </a:graphic>
      </p:graphicFrame>
      <p:sp>
        <p:nvSpPr>
          <p:cNvPr id="299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238C0E8-3507-41E9-BF86-8268061846AA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00" name="CustomShape 4"/>
          <p:cNvSpPr/>
          <p:nvPr/>
        </p:nvSpPr>
        <p:spPr>
          <a:xfrm>
            <a:off x="7924680" y="208548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>
          <a:xfrm>
            <a:off x="428596" y="5643578"/>
            <a:ext cx="8229240" cy="2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Nota: A coluna “%” demonstra o percentual do realizado no exercício frente a meta estabelecida no orçamento.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Despesa Por Fonte 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04" name="Table 2"/>
          <p:cNvGraphicFramePr/>
          <p:nvPr/>
        </p:nvGraphicFramePr>
        <p:xfrm>
          <a:off x="307440" y="1945800"/>
          <a:ext cx="8379000" cy="3621240"/>
        </p:xfrm>
        <a:graphic>
          <a:graphicData uri="http://schemas.openxmlformats.org/drawingml/2006/table">
            <a:tbl>
              <a:tblPr/>
              <a:tblGrid>
                <a:gridCol w="2048040"/>
                <a:gridCol w="2048040"/>
                <a:gridCol w="2234520"/>
                <a:gridCol w="2048400"/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60.342.630,90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27.080.988,70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-55,12%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Investimentos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50.171.685,90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16.917.418,20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-66,28%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Inversões Financeiras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Amortização da Dívida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10.170.945,0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10.163.570,5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-0,07%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36.438.954,60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32.084.902,60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-11,95%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</a:tbl>
          </a:graphicData>
        </a:graphic>
      </p:graphicFrame>
      <p:sp>
        <p:nvSpPr>
          <p:cNvPr id="305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623E2F7-8E8D-49A6-9FC6-FE85E671BE54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06" name="CustomShape 4"/>
          <p:cNvSpPr/>
          <p:nvPr/>
        </p:nvSpPr>
        <p:spPr>
          <a:xfrm>
            <a:off x="7877520" y="171468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07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08" name="CustomShape 6"/>
          <p:cNvSpPr/>
          <p:nvPr/>
        </p:nvSpPr>
        <p:spPr>
          <a:xfrm>
            <a:off x="357158" y="5643578"/>
            <a:ext cx="7606440" cy="2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Nota: A coluna “%” demonstra o percentual do realizado no exercício frente a meta estabelecida no orçamento.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457200" y="774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Comparativo </a:t>
            </a:r>
            <a:r>
              <a:rPr lang="pt-BR" sz="4000" b="0" strike="noStrike" spc="-1" dirty="0" smtClean="0">
                <a:solidFill>
                  <a:srgbClr val="04617B"/>
                </a:solidFill>
                <a:latin typeface="Arial"/>
              </a:rPr>
              <a:t>2020/2021 </a:t>
            </a:r>
            <a:r>
              <a:rPr lang="pt-BR" sz="4000" spc="-1" dirty="0" smtClean="0">
                <a:solidFill>
                  <a:srgbClr val="04617B"/>
                </a:solidFill>
                <a:latin typeface="Arial"/>
              </a:rPr>
              <a:t>(3</a:t>
            </a:r>
            <a:r>
              <a:rPr lang="pt-BR" sz="4000" b="0" strike="noStrike" spc="-1" dirty="0" smtClean="0">
                <a:solidFill>
                  <a:srgbClr val="04617B"/>
                </a:solidFill>
                <a:latin typeface="Arial"/>
              </a:rPr>
              <a:t>º </a:t>
            </a: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Quadrimestre) </a:t>
            </a:r>
            <a:endParaRPr lang="pt-B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0" name="Table 2"/>
          <p:cNvGraphicFramePr/>
          <p:nvPr/>
        </p:nvGraphicFramePr>
        <p:xfrm>
          <a:off x="251640" y="1935000"/>
          <a:ext cx="8733240" cy="3657600"/>
        </p:xfrm>
        <a:graphic>
          <a:graphicData uri="http://schemas.openxmlformats.org/drawingml/2006/table">
            <a:tbl>
              <a:tblPr/>
              <a:tblGrid>
                <a:gridCol w="1581840"/>
                <a:gridCol w="1924920"/>
                <a:gridCol w="1826640"/>
                <a:gridCol w="1753560"/>
                <a:gridCol w="1646280"/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72428"/>
                          </a:solidFill>
                          <a:latin typeface="Arial"/>
                        </a:rPr>
                        <a:t>3</a:t>
                      </a:r>
                      <a:r>
                        <a:rPr lang="pt-BR" sz="1800" b="1" strike="noStrike" spc="-1" dirty="0" smtClean="0">
                          <a:solidFill>
                            <a:srgbClr val="072428"/>
                          </a:solidFill>
                          <a:latin typeface="Arial"/>
                        </a:rPr>
                        <a:t>º Q-2020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r>
                        <a:rPr lang="pt-BR" sz="18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º Q-2021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550.212.805,4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480.941.562,3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613.374.391,5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533.046.020,3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56.083.049,8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29.865.806,0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60.342.630,9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27.080.988,7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32.910.266,4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32.645.488,4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36.438.954,6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32.084.902,6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Res. de Contingência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42.523.000,0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55.253.750,0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681.729.121,60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543.452.856,7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765.409.727,0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592.211.911,6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311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67E6BDA-A41B-4F83-A2BA-75CC945A3EFC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16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12" name="CustomShape 4"/>
          <p:cNvSpPr/>
          <p:nvPr/>
        </p:nvSpPr>
        <p:spPr>
          <a:xfrm>
            <a:off x="8025840" y="17042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13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611640" y="285768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 fontScale="96500"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RECEITA X DESPESA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F068FE6-3827-48A5-90CA-04D626AA54A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4617B"/>
                </a:solidFill>
                <a:latin typeface="Arial"/>
              </a:rPr>
              <a:t>Receita Arrecada X Despesa Empenhada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7" name="Table 2"/>
          <p:cNvGraphicFramePr/>
          <p:nvPr/>
        </p:nvGraphicFramePr>
        <p:xfrm>
          <a:off x="457200" y="2502000"/>
          <a:ext cx="8229600" cy="18540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  <a:r>
                        <a:rPr lang="pt-BR" sz="18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º 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de </a:t>
                      </a:r>
                      <a:r>
                        <a:rPr lang="pt-BR" sz="18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708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757.408.000,50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Despesa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648.779.501,70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85,66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Sup/Def.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108.628.498,80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14,34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</a:tbl>
          </a:graphicData>
        </a:graphic>
      </p:graphicFrame>
      <p:sp>
        <p:nvSpPr>
          <p:cNvPr id="318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A78F910-0B63-4504-8DAC-621546BED254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18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19" name="CustomShape 4"/>
          <p:cNvSpPr/>
          <p:nvPr/>
        </p:nvSpPr>
        <p:spPr>
          <a:xfrm>
            <a:off x="7727760" y="22892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20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800" b="0" strike="noStrike" spc="-1">
                <a:solidFill>
                  <a:srgbClr val="04617B"/>
                </a:solidFill>
                <a:latin typeface="Arial"/>
              </a:rPr>
              <a:t>Aplicação na Educação</a:t>
            </a:r>
            <a:endParaRPr lang="pt-BR" sz="4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22" name="Table 2"/>
          <p:cNvGraphicFramePr/>
          <p:nvPr/>
        </p:nvGraphicFramePr>
        <p:xfrm>
          <a:off x="457200" y="1935000"/>
          <a:ext cx="8229600" cy="44500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A- Receita de impostos e Transferências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485.048.369,40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Despesas da Manutenção e Desenvolvimento do Ensino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B- Limite mínimo (25% de A)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smtClean="0">
                          <a:solidFill>
                            <a:schemeClr val="tx1"/>
                          </a:solidFill>
                          <a:latin typeface="Arial"/>
                        </a:rPr>
                        <a:t>121.262.092,36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C- Despesa Realizada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141.675.171,77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29,21%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Pagamento dos Profissionais do Magistério 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D- Receita Recebidas do FUNDEB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73.348.546,50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E- Pagamento de profissionais </a:t>
                      </a:r>
                      <a:r>
                        <a:rPr lang="pt-BR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(70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%)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b="0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51.343.982,58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F- Despesa Realizada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48.614.483,27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66,28%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</a:tbl>
          </a:graphicData>
        </a:graphic>
      </p:graphicFrame>
      <p:sp>
        <p:nvSpPr>
          <p:cNvPr id="323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A62BBBB-0696-445F-A212-1E4FFBC0295C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19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7727760" y="17258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8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457200" y="704160"/>
            <a:ext cx="8305560" cy="5652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Fundamentos e Conceitos 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D5B192-1DC9-4185-A304-F82423AA5D0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643174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Aplicação na Saúde 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27" name="Table 2"/>
          <p:cNvGraphicFramePr/>
          <p:nvPr/>
        </p:nvGraphicFramePr>
        <p:xfrm>
          <a:off x="457200" y="1935000"/>
          <a:ext cx="8229600" cy="43891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 de Impostos e Transferências Constitucionais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480.365.264,60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Despesas Próprias com Saúde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A- Despesas com saúde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234.115.233,00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B- Despesas custeadas com recursos vinculados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100.913.393,00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Cálculo dos Gastos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Total das Despesas Próprias com Saúde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133.201.840,00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% das Despesas Próprias com Saúde – mínimo 15%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27,73%</a:t>
                      </a:r>
                      <a:endParaRPr lang="pt-BR" sz="18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</a:tbl>
          </a:graphicData>
        </a:graphic>
      </p:graphicFrame>
      <p:sp>
        <p:nvSpPr>
          <p:cNvPr id="328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55A34E9-97FF-4CB3-B692-6F3D3D9774BF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29" name="CustomShape 4"/>
          <p:cNvSpPr/>
          <p:nvPr/>
        </p:nvSpPr>
        <p:spPr>
          <a:xfrm>
            <a:off x="7740720" y="173160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30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12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RESENPREVI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DFE232F-B358-477C-93BD-164334BE8EE8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21</a:t>
            </a:fld>
            <a:endParaRPr lang="pt-BR" sz="1200" b="0" strike="noStrike" spc="-1">
              <a:latin typeface="Times New Roman"/>
            </a:endParaRPr>
          </a:p>
        </p:txBody>
      </p:sp>
      <p:graphicFrame>
        <p:nvGraphicFramePr>
          <p:cNvPr id="333" name="Table 3"/>
          <p:cNvGraphicFramePr/>
          <p:nvPr/>
        </p:nvGraphicFramePr>
        <p:xfrm>
          <a:off x="457200" y="1935000"/>
          <a:ext cx="7993080" cy="3235680"/>
        </p:xfrm>
        <a:graphic>
          <a:graphicData uri="http://schemas.openxmlformats.org/drawingml/2006/table">
            <a:tbl>
              <a:tblPr/>
              <a:tblGrid>
                <a:gridCol w="3971924"/>
                <a:gridCol w="4021156"/>
              </a:tblGrid>
              <a:tr h="370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RESULTADO PREVIDENCIÁRIO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Valores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708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  <a:r>
                        <a:rPr lang="pt-BR" sz="18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º 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Previdenciária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81.458.680,80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Despesa </a:t>
                      </a:r>
                      <a:r>
                        <a:rPr lang="pt-BR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Previdenciária(liquidada)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39.087.977,70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Resultado Previdenciário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42.370.703,10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Reserva Financeira </a:t>
                      </a:r>
                      <a:r>
                        <a:rPr lang="pt-BR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até</a:t>
                      </a:r>
                      <a:r>
                        <a:rPr lang="pt-BR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6º </a:t>
                      </a:r>
                      <a:r>
                        <a:rPr lang="pt-BR" sz="1800" b="0" strike="noStrike" spc="-1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Bim</a:t>
                      </a:r>
                      <a:r>
                        <a:rPr lang="pt-BR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/2020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413.945.102,30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Reserva Financeira </a:t>
                      </a:r>
                      <a:r>
                        <a:rPr lang="pt-BR" sz="18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até</a:t>
                      </a:r>
                      <a:r>
                        <a:rPr lang="pt-BR" sz="18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6º </a:t>
                      </a:r>
                      <a:r>
                        <a:rPr lang="pt-BR" sz="1800" b="1" strike="noStrike" spc="-1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Bim</a:t>
                      </a:r>
                      <a:r>
                        <a:rPr lang="pt-BR" sz="18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/2021</a:t>
                      </a:r>
                      <a:r>
                        <a:rPr lang="pt-BR" sz="18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421.526.052,30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</a:tbl>
          </a:graphicData>
        </a:graphic>
      </p:graphicFrame>
      <p:sp>
        <p:nvSpPr>
          <p:cNvPr id="334" name="CustomShape 4"/>
          <p:cNvSpPr/>
          <p:nvPr/>
        </p:nvSpPr>
        <p:spPr>
          <a:xfrm>
            <a:off x="7727760" y="17042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35" name="CustomShape 5"/>
          <p:cNvSpPr/>
          <p:nvPr/>
        </p:nvSpPr>
        <p:spPr>
          <a:xfrm>
            <a:off x="1944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4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Evolução das Receitas e Despesas</a:t>
            </a:r>
            <a:endParaRPr lang="pt-B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Diagram5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2000289637"/>
              </p:ext>
            </p:extLst>
          </p:nvPr>
        </p:nvGraphicFramePr>
        <p:xfrm>
          <a:off x="4648320" y="1920960"/>
          <a:ext cx="4038120" cy="44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8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9E5CDA0-6BC2-4D71-865F-2139B1F0B8A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5908680" y="4266360"/>
            <a:ext cx="2016000" cy="50364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0" name="CustomShape 4"/>
          <p:cNvSpPr/>
          <p:nvPr/>
        </p:nvSpPr>
        <p:spPr>
          <a:xfrm>
            <a:off x="7925760" y="191916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  <p:graphicFrame>
        <p:nvGraphicFramePr>
          <p:cNvPr id="11" name="Gráfico 10"/>
          <p:cNvGraphicFramePr/>
          <p:nvPr/>
        </p:nvGraphicFramePr>
        <p:xfrm>
          <a:off x="214282" y="1714488"/>
          <a:ext cx="485778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539640" y="285768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LIMITES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3A6A72D-A7AD-40E7-8F4E-496BDAB3376B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Limites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TextShape 2"/>
          <p:cNvSpPr txBox="1"/>
          <p:nvPr/>
        </p:nvSpPr>
        <p:spPr>
          <a:xfrm>
            <a:off x="457200" y="1855080"/>
            <a:ext cx="4039920" cy="65916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Pessoal 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TextShape 3"/>
          <p:cNvSpPr txBox="1"/>
          <p:nvPr/>
        </p:nvSpPr>
        <p:spPr>
          <a:xfrm>
            <a:off x="4645080" y="1859760"/>
            <a:ext cx="4041360" cy="65448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Dívida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7" name="Espaço Reservado para Conteúdo 44" descr="Forma, Seta&#10;&#10;Descrição gerada automaticamente"/>
          <p:cNvPicPr/>
          <p:nvPr/>
        </p:nvPicPr>
        <p:blipFill>
          <a:blip r:embed="rId2"/>
          <a:stretch/>
        </p:blipFill>
        <p:spPr>
          <a:xfrm>
            <a:off x="611640" y="2386080"/>
            <a:ext cx="1367640" cy="3873960"/>
          </a:xfrm>
          <a:prstGeom prst="rect">
            <a:avLst/>
          </a:prstGeom>
          <a:ln>
            <a:noFill/>
          </a:ln>
        </p:spPr>
      </p:pic>
      <p:pic>
        <p:nvPicPr>
          <p:cNvPr id="348" name="Espaço Reservado para Conteúdo 46" descr="Forma&#10;&#10;Descrição gerada automaticamente"/>
          <p:cNvPicPr/>
          <p:nvPr/>
        </p:nvPicPr>
        <p:blipFill>
          <a:blip r:embed="rId3"/>
          <a:stretch/>
        </p:blipFill>
        <p:spPr>
          <a:xfrm>
            <a:off x="2449440" y="2408760"/>
            <a:ext cx="1367640" cy="3833280"/>
          </a:xfrm>
          <a:prstGeom prst="rect">
            <a:avLst/>
          </a:prstGeom>
          <a:ln>
            <a:noFill/>
          </a:ln>
        </p:spPr>
      </p:pic>
      <p:sp>
        <p:nvSpPr>
          <p:cNvPr id="349" name="TextShape 4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3011B3A-1055-40E7-88A7-8E4B52D92764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24</a:t>
            </a:fld>
            <a:endParaRPr lang="pt-BR" sz="1200" b="0" strike="noStrike" spc="-1">
              <a:latin typeface="Times New Roman"/>
            </a:endParaRPr>
          </a:p>
        </p:txBody>
      </p:sp>
      <p:pic>
        <p:nvPicPr>
          <p:cNvPr id="350" name="Imagem 48" descr="Forma, Seta&#10;&#10;Descrição gerada automaticamente"/>
          <p:cNvPicPr/>
          <p:nvPr/>
        </p:nvPicPr>
        <p:blipFill>
          <a:blip r:embed="rId2"/>
          <a:stretch/>
        </p:blipFill>
        <p:spPr>
          <a:xfrm>
            <a:off x="6300360" y="2386080"/>
            <a:ext cx="1367640" cy="4098600"/>
          </a:xfrm>
          <a:prstGeom prst="rect">
            <a:avLst/>
          </a:prstGeom>
          <a:ln>
            <a:noFill/>
          </a:ln>
        </p:spPr>
      </p:pic>
      <p:sp>
        <p:nvSpPr>
          <p:cNvPr id="351" name="CustomShape 5"/>
          <p:cNvSpPr/>
          <p:nvPr/>
        </p:nvSpPr>
        <p:spPr>
          <a:xfrm>
            <a:off x="971640" y="3069000"/>
            <a:ext cx="719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54%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RCL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352" name="CustomShape 6"/>
          <p:cNvSpPr/>
          <p:nvPr/>
        </p:nvSpPr>
        <p:spPr>
          <a:xfrm>
            <a:off x="2808000" y="2930400"/>
            <a:ext cx="6501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51,3%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RCL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353" name="CustomShape 7"/>
          <p:cNvSpPr/>
          <p:nvPr/>
        </p:nvSpPr>
        <p:spPr>
          <a:xfrm>
            <a:off x="6634440" y="3069000"/>
            <a:ext cx="791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120%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RCL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354" name="CustomShape 8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6b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  <p:sp>
        <p:nvSpPr>
          <p:cNvPr id="14" name="CustomShape 2">
            <a:extLst>
              <a:ext uri="{FF2B5EF4-FFF2-40B4-BE49-F238E27FC236}">
                <a16:creationId xmlns:a16="http://schemas.microsoft.com/office/drawing/2014/main" xmlns="" id="{66791C9C-5520-4B45-B3CB-CD38B1D82A8D}"/>
              </a:ext>
            </a:extLst>
          </p:cNvPr>
          <p:cNvSpPr/>
          <p:nvPr/>
        </p:nvSpPr>
        <p:spPr>
          <a:xfrm>
            <a:off x="452222" y="5650013"/>
            <a:ext cx="1686476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Limite Legal - LRF</a:t>
            </a:r>
          </a:p>
        </p:txBody>
      </p:sp>
      <p:sp>
        <p:nvSpPr>
          <p:cNvPr id="16" name="TextShape 3">
            <a:extLst>
              <a:ext uri="{FF2B5EF4-FFF2-40B4-BE49-F238E27FC236}">
                <a16:creationId xmlns:a16="http://schemas.microsoft.com/office/drawing/2014/main" xmlns="" id="{05E8921E-F058-4F9B-B138-EB9657BC3F95}"/>
              </a:ext>
            </a:extLst>
          </p:cNvPr>
          <p:cNvSpPr txBox="1"/>
          <p:nvPr/>
        </p:nvSpPr>
        <p:spPr>
          <a:xfrm>
            <a:off x="4929190" y="6072206"/>
            <a:ext cx="4041360" cy="65448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b="1" baseline="-25000" dirty="0"/>
              <a:t>Resolução nº 40/01 Senado Federal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CustomShape 2">
            <a:extLst>
              <a:ext uri="{FF2B5EF4-FFF2-40B4-BE49-F238E27FC236}">
                <a16:creationId xmlns:a16="http://schemas.microsoft.com/office/drawing/2014/main" xmlns="" id="{2CB51C91-EB26-495F-91B3-0993DE8BA751}"/>
              </a:ext>
            </a:extLst>
          </p:cNvPr>
          <p:cNvSpPr/>
          <p:nvPr/>
        </p:nvSpPr>
        <p:spPr>
          <a:xfrm>
            <a:off x="2385644" y="5650013"/>
            <a:ext cx="1898324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Limite Prudencial - LRF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457200" y="69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RCL – Receita Corrente </a:t>
            </a:r>
            <a:r>
              <a:rPr lang="pt-BR" sz="4000" b="0" strike="noStrike" spc="-1" dirty="0" smtClean="0">
                <a:solidFill>
                  <a:srgbClr val="04617B"/>
                </a:solidFill>
                <a:latin typeface="Arial"/>
              </a:rPr>
              <a:t>Líquida</a:t>
            </a:r>
            <a:endParaRPr lang="pt-B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6" name="Table 2"/>
          <p:cNvGraphicFramePr/>
          <p:nvPr/>
        </p:nvGraphicFramePr>
        <p:xfrm>
          <a:off x="460800" y="2300400"/>
          <a:ext cx="8229600" cy="3200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Impostos, taxas e Contribuição de Melhoria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143.700.573,00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26.782.410,40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43.754.813,60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de Serviços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Transferências Correntes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593.746.688,30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17.291.578,40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Subtotal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825.276.063,70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357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0545E96-67BF-433E-9953-32DA05E4C731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58" name="CustomShape 4"/>
          <p:cNvSpPr/>
          <p:nvPr/>
        </p:nvSpPr>
        <p:spPr>
          <a:xfrm>
            <a:off x="7751160" y="206928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59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3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TextShape 1"/>
          <p:cNvSpPr txBox="1"/>
          <p:nvPr/>
        </p:nvSpPr>
        <p:spPr>
          <a:xfrm>
            <a:off x="251640" y="704160"/>
            <a:ext cx="843480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RCL – Receita Corrente </a:t>
            </a:r>
            <a:r>
              <a:rPr lang="pt-BR" sz="4000" b="0" strike="noStrike" spc="-1" dirty="0" smtClean="0">
                <a:solidFill>
                  <a:srgbClr val="04617B"/>
                </a:solidFill>
                <a:latin typeface="Arial"/>
              </a:rPr>
              <a:t>Líquida</a:t>
            </a:r>
            <a:endParaRPr lang="pt-B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1" name="Table 2"/>
          <p:cNvGraphicFramePr/>
          <p:nvPr/>
        </p:nvGraphicFramePr>
        <p:xfrm>
          <a:off x="457200" y="2432880"/>
          <a:ext cx="8229600" cy="31394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Deduções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Contrib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Ser. Reg. </a:t>
                      </a: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Própr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Previdência 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16.000.224,30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Compensação Financ. entre Reg. Prev.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4.932.914,50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Dedução de Receita p/ Formação do FUNDEB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67.868.062,70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Subtotal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88.801.201,50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Corrente Líquida </a:t>
                      </a:r>
                      <a:endParaRPr lang="pt-B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736.474.861,90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sp>
        <p:nvSpPr>
          <p:cNvPr id="36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6721117-7F63-4703-929D-8D40495C62E8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26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63" name="CustomShape 4"/>
          <p:cNvSpPr/>
          <p:nvPr/>
        </p:nvSpPr>
        <p:spPr>
          <a:xfrm>
            <a:off x="7727760" y="220212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64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3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Espaço Reservado para Conteúdo 8" descr="Aperto de mão de negócios"/>
          <p:cNvPicPr/>
          <p:nvPr/>
        </p:nvPicPr>
        <p:blipFill>
          <a:blip r:embed="rId2"/>
          <a:stretch/>
        </p:blipFill>
        <p:spPr>
          <a:xfrm>
            <a:off x="0" y="0"/>
            <a:ext cx="4647960" cy="6857640"/>
          </a:xfrm>
          <a:prstGeom prst="rect">
            <a:avLst/>
          </a:prstGeom>
          <a:ln>
            <a:noFill/>
          </a:ln>
        </p:spPr>
      </p:pic>
      <p:sp>
        <p:nvSpPr>
          <p:cNvPr id="366" name="TextShape 1"/>
          <p:cNvSpPr txBox="1"/>
          <p:nvPr/>
        </p:nvSpPr>
        <p:spPr>
          <a:xfrm>
            <a:off x="4648320" y="0"/>
            <a:ext cx="4495320" cy="685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pt-BR" sz="6000" b="0" strike="noStrike" spc="-1">
                <a:solidFill>
                  <a:srgbClr val="000000"/>
                </a:solidFill>
                <a:latin typeface="Arial"/>
              </a:rPr>
              <a:t>LIMITES COM PESSOAL</a:t>
            </a:r>
          </a:p>
        </p:txBody>
      </p:sp>
      <p:sp>
        <p:nvSpPr>
          <p:cNvPr id="36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15376B1-F669-473B-AF3D-8B76651E1ED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5286380" y="1428736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rgbClr val="04617B"/>
                </a:solidFill>
                <a:latin typeface="Arial"/>
              </a:rPr>
              <a:t>Gastos com Pessoal</a:t>
            </a:r>
            <a:endParaRPr lang="pt-BR" sz="5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9" name="Table 2"/>
          <p:cNvGraphicFramePr/>
          <p:nvPr/>
        </p:nvGraphicFramePr>
        <p:xfrm>
          <a:off x="259920" y="1935000"/>
          <a:ext cx="8524080" cy="4334400"/>
        </p:xfrm>
        <a:graphic>
          <a:graphicData uri="http://schemas.openxmlformats.org/drawingml/2006/table">
            <a:tbl>
              <a:tblPr/>
              <a:tblGrid>
                <a:gridCol w="1625400"/>
                <a:gridCol w="2227320"/>
                <a:gridCol w="1182240"/>
                <a:gridCol w="2218680"/>
                <a:gridCol w="1270440"/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Exercício Anterior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  <a:r>
                        <a:rPr lang="pt-BR" sz="18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º 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8596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R$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R$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85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Despesas Totais com Pessoal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  <a:ea typeface="Microsoft YaHei"/>
                        </a:rPr>
                        <a:t>289.379.348,64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43,79%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305.970.108,54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41,55%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85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Prudencial 95%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338.997.732,80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51,30%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377.811.604,15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51,30%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Limite Máximo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356.839.718,74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54,00%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397.696.425,43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54,00%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Excesso a Regularizar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</a:tbl>
          </a:graphicData>
        </a:graphic>
      </p:graphicFrame>
      <p:sp>
        <p:nvSpPr>
          <p:cNvPr id="370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63710B-B3C8-45B1-AE9F-273EB0BD729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28</a:t>
            </a:fld>
            <a:endParaRPr lang="pt-BR" sz="1200" b="0" strike="noStrike" spc="-1" dirty="0">
              <a:latin typeface="Times New Roman"/>
            </a:endParaRPr>
          </a:p>
        </p:txBody>
      </p:sp>
      <p:sp>
        <p:nvSpPr>
          <p:cNvPr id="371" name="CustomShape 4"/>
          <p:cNvSpPr/>
          <p:nvPr/>
        </p:nvSpPr>
        <p:spPr>
          <a:xfrm>
            <a:off x="7924680" y="173160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72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RGF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/>
        </p:nvGraphicFramePr>
        <p:xfrm>
          <a:off x="142844" y="1397000"/>
          <a:ext cx="8858312" cy="53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stomShape 7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Anexo 1 do RGF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  <p:sp>
        <p:nvSpPr>
          <p:cNvPr id="8" name="TextShape 1"/>
          <p:cNvSpPr txBox="1">
            <a:spLocks/>
          </p:cNvSpPr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0" i="0" u="none" strike="noStrike" kern="0" cap="none" spc="-1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Arial"/>
              </a:rPr>
              <a:t>Limites com Pessoal</a:t>
            </a:r>
            <a:endParaRPr kumimoji="0" lang="pt-BR" sz="50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CustomShape 4"/>
          <p:cNvSpPr/>
          <p:nvPr/>
        </p:nvSpPr>
        <p:spPr>
          <a:xfrm>
            <a:off x="3929058" y="4500570"/>
            <a:ext cx="4312800" cy="64764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5"/>
          <p:cNvSpPr/>
          <p:nvPr/>
        </p:nvSpPr>
        <p:spPr>
          <a:xfrm>
            <a:off x="5357818" y="4000504"/>
            <a:ext cx="1439564" cy="113731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</a:rPr>
              <a:t>         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400" b="0" strike="noStrike" spc="-1" dirty="0">
                <a:solidFill>
                  <a:srgbClr val="000000"/>
                </a:solidFill>
                <a:latin typeface="Arial"/>
              </a:rPr>
              <a:t>  </a:t>
            </a:r>
            <a:r>
              <a:rPr lang="pt-BR" sz="1400" b="0" strike="noStrike" spc="-1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pt-BR" sz="1400" b="1" strike="noStrike" spc="-1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pt-BR" sz="1400" b="1" spc="-1" dirty="0" smtClean="0">
                <a:solidFill>
                  <a:srgbClr val="000000"/>
                </a:solidFill>
              </a:rPr>
              <a:t>2,4%</a:t>
            </a:r>
            <a:endParaRPr lang="pt-BR" sz="14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 fontScale="89500" lnSpcReduction="20000"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Fundamentos Legais e Conceitos 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Lei de Responsabilidade Fiscal</a:t>
            </a: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 Art. 9º -... </a:t>
            </a: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§4º - Até o final dos meses de maio, setembro e fevereiro, o Poder Executivo demonstrará e avaliará o cumprimento das metas fiscais de cada quadrimestre, em audiência pública na comissão referida no §1º do art. 166 da Constituição ou equivalente nas Casas Legislativas estaduais e municipais</a:t>
            </a:r>
            <a:r>
              <a:rPr lang="pt-BR" sz="2600" b="0" strike="noStrike" spc="-1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25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7852202-6340-4D34-8666-616FEAA3157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14612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trike="noStrike" spc="-1" dirty="0" smtClean="0">
                <a:latin typeface="Arial"/>
              </a:rPr>
              <a:t>3º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Espaço Reservado para Conteúdo 6" descr="Mão de pessoa&#10;&#10;Descrição gerada automaticamente com confiança média"/>
          <p:cNvPicPr/>
          <p:nvPr/>
        </p:nvPicPr>
        <p:blipFill>
          <a:blip r:embed="rId2"/>
          <a:stretch/>
        </p:blipFill>
        <p:spPr>
          <a:xfrm>
            <a:off x="0" y="0"/>
            <a:ext cx="4571640" cy="6857640"/>
          </a:xfrm>
          <a:prstGeom prst="rect">
            <a:avLst/>
          </a:prstGeom>
          <a:ln>
            <a:noFill/>
          </a:ln>
        </p:spPr>
      </p:pic>
      <p:sp>
        <p:nvSpPr>
          <p:cNvPr id="382" name="TextShape 1"/>
          <p:cNvSpPr txBox="1"/>
          <p:nvPr/>
        </p:nvSpPr>
        <p:spPr>
          <a:xfrm>
            <a:off x="4648320" y="0"/>
            <a:ext cx="4495320" cy="685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1321"/>
              </a:spcBef>
            </a:pPr>
            <a:r>
              <a:rPr lang="pt-BR" sz="6600" b="0" strike="noStrike" spc="-1">
                <a:solidFill>
                  <a:srgbClr val="000000"/>
                </a:solidFill>
                <a:latin typeface="Arial"/>
              </a:rPr>
              <a:t>LIMITES COM A DÍVIDA</a:t>
            </a:r>
          </a:p>
        </p:txBody>
      </p:sp>
      <p:sp>
        <p:nvSpPr>
          <p:cNvPr id="383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A836675-5210-4B06-81B0-6EAA6329FE91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5286380" y="1357298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Limites com a Dívida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38B8F46-EFEE-4B8E-847F-EF190F28324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87" name="CustomShape 3"/>
          <p:cNvSpPr/>
          <p:nvPr/>
        </p:nvSpPr>
        <p:spPr>
          <a:xfrm>
            <a:off x="1619640" y="1994760"/>
            <a:ext cx="1511640" cy="143964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8" name="CustomShape 4"/>
          <p:cNvSpPr/>
          <p:nvPr/>
        </p:nvSpPr>
        <p:spPr>
          <a:xfrm>
            <a:off x="1655640" y="2424240"/>
            <a:ext cx="1439640" cy="63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</a:rPr>
              <a:t>120%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</a:rPr>
              <a:t>RCL</a:t>
            </a:r>
            <a:endParaRPr lang="pt-BR" sz="1800" b="0" strike="noStrike" spc="-1">
              <a:latin typeface="Arial"/>
            </a:endParaRPr>
          </a:p>
        </p:txBody>
      </p:sp>
      <p:graphicFrame>
        <p:nvGraphicFramePr>
          <p:cNvPr id="389" name="Table 5"/>
          <p:cNvGraphicFramePr/>
          <p:nvPr/>
        </p:nvGraphicFramePr>
        <p:xfrm>
          <a:off x="356400" y="3565080"/>
          <a:ext cx="4362096" cy="2565360"/>
        </p:xfrm>
        <a:graphic>
          <a:graphicData uri="http://schemas.openxmlformats.org/drawingml/2006/table">
            <a:tbl>
              <a:tblPr/>
              <a:tblGrid>
                <a:gridCol w="1551240"/>
                <a:gridCol w="1730856"/>
                <a:gridCol w="1080000"/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RCL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736.474.862,3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75.914.916,8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10,31%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Consolidada Líquida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-237.259.480,7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-32,22%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</a:t>
                      </a:r>
                      <a:r>
                        <a:rPr lang="pt-BR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Máximo DCL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120</a:t>
                      </a: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%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+mn-lt"/>
                        </a:rPr>
                        <a:t>R$ 883.769.834,8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390" name="CustomShape 6"/>
          <p:cNvSpPr/>
          <p:nvPr/>
        </p:nvSpPr>
        <p:spPr>
          <a:xfrm>
            <a:off x="1944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2 do RGF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  <p:graphicFrame>
        <p:nvGraphicFramePr>
          <p:cNvPr id="10" name="Gráfico 9"/>
          <p:cNvGraphicFramePr/>
          <p:nvPr/>
        </p:nvGraphicFramePr>
        <p:xfrm>
          <a:off x="4857752" y="2000240"/>
          <a:ext cx="414340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extShape 1"/>
          <p:cNvSpPr txBox="1"/>
          <p:nvPr/>
        </p:nvSpPr>
        <p:spPr>
          <a:xfrm>
            <a:off x="419040" y="285768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RESULTADOS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12619C-5011-40BB-82E3-F8207929D4B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Resultados - Primário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pt-BR" sz="2600" b="0" strike="noStrike" spc="-1" dirty="0">
                <a:solidFill>
                  <a:srgbClr val="000000"/>
                </a:solidFill>
                <a:latin typeface="Arial"/>
              </a:rPr>
              <a:t>O resultado primário apresenta a diferença entre as receitas e as despesas primárias. Sua apuração fornece uma melhor avaliação do impacto da política fiscal em execução pelo ente da Federação. </a:t>
            </a:r>
          </a:p>
        </p:txBody>
      </p:sp>
      <p:sp>
        <p:nvSpPr>
          <p:cNvPr id="395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69181A3-6E92-4100-B174-DAFBA7E2494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6" name="Table 1"/>
          <p:cNvGraphicFramePr/>
          <p:nvPr/>
        </p:nvGraphicFramePr>
        <p:xfrm>
          <a:off x="491040" y="1494360"/>
          <a:ext cx="8229600" cy="4078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RECEITAS FISCAIS 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  <a:r>
                        <a:rPr lang="pt-BR" sz="16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º Q/2021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708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Realizada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</a:t>
                      </a:r>
                      <a:r>
                        <a:rPr lang="pt-BR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Correntes (A)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757.408.000,50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70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(-) Deduções da Receita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de </a:t>
                      </a:r>
                      <a:r>
                        <a:rPr lang="pt-BR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Capital (C)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7.380.430,90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70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(-) Deduções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 de Operações de Crédito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-1.530.780,10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Rendas de Aplicações </a:t>
                      </a:r>
                      <a:r>
                        <a:rPr lang="pt-BR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Financeiras (B)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41.821.545,50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Amortização de Empréstimos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de Alienações de Ativos </a:t>
                      </a:r>
                      <a:r>
                        <a:rPr lang="pt-BR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(D)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106.700,00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Receitas </a:t>
                      </a: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Fiscais Líquidas </a:t>
                      </a:r>
                      <a:r>
                        <a:rPr lang="pt-BR" sz="16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(E = A-B+C-D)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722.860.185,90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39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95E64AB-5D88-449E-887B-4D9F44197B1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98" name="CustomShape 3"/>
          <p:cNvSpPr/>
          <p:nvPr/>
        </p:nvSpPr>
        <p:spPr>
          <a:xfrm>
            <a:off x="7786710" y="128586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399" name="CustomShape 4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6 a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" name="Table 1"/>
          <p:cNvGraphicFramePr/>
          <p:nvPr/>
        </p:nvGraphicFramePr>
        <p:xfrm>
          <a:off x="642910" y="1714488"/>
          <a:ext cx="7786800" cy="4658280"/>
        </p:xfrm>
        <a:graphic>
          <a:graphicData uri="http://schemas.openxmlformats.org/drawingml/2006/table">
            <a:tbl>
              <a:tblPr/>
              <a:tblGrid>
                <a:gridCol w="3893400"/>
                <a:gridCol w="3893400"/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DESPESAS FISCAIS 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3º Q/2021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708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Realizada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Correntes </a:t>
                      </a:r>
                      <a:r>
                        <a:rPr lang="pt-BR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(F)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533.046.020,30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Juros e Encargos da </a:t>
                      </a:r>
                      <a:r>
                        <a:rPr lang="pt-BR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Dívida (G)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2.787.966,60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de </a:t>
                      </a:r>
                      <a:r>
                        <a:rPr lang="pt-BR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Capital (H)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27.080.988,70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0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(-) Deduções 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Amortização da </a:t>
                      </a:r>
                      <a:r>
                        <a:rPr lang="pt-BR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Dívida</a:t>
                      </a:r>
                      <a:r>
                        <a:rPr lang="pt-BR" sz="1600" b="0" strike="noStrike" spc="-1" baseline="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pt-BR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(I)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10.163.570,50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Concessão de Empréstimos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Aq. de Título de Cap. já Integral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Reserva de Contingência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Despesas </a:t>
                      </a: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Fiscais Líquidas </a:t>
                      </a:r>
                      <a:r>
                        <a:rPr lang="pt-BR" sz="16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(J = F-G+H-I)</a:t>
                      </a:r>
                      <a:endParaRPr lang="pt-BR" sz="16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547.175.471,90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37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Resultado Primário </a:t>
                      </a:r>
                      <a:r>
                        <a:rPr lang="pt-BR" sz="16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(E-J)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175.684.714,00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401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E3D4EBC-AFD3-4FD5-BE5B-5283E287D500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02" name="CustomShape 3"/>
          <p:cNvSpPr/>
          <p:nvPr/>
        </p:nvSpPr>
        <p:spPr>
          <a:xfrm>
            <a:off x="7500958" y="1500174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403" name="CustomShape 4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6 a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1D0E2037-DC0C-4A8F-9AEF-F2CB83D9A297}"/>
              </a:ext>
            </a:extLst>
          </p:cNvPr>
          <p:cNvSpPr txBox="1"/>
          <p:nvPr/>
        </p:nvSpPr>
        <p:spPr>
          <a:xfrm>
            <a:off x="0" y="0"/>
            <a:ext cx="1500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Anexo </a:t>
            </a:r>
            <a:r>
              <a:rPr lang="pt-BR" sz="900" dirty="0" smtClean="0"/>
              <a:t>6 a e 6b </a:t>
            </a:r>
            <a:r>
              <a:rPr lang="pt-BR" sz="900" dirty="0"/>
              <a:t>do RREO</a:t>
            </a:r>
          </a:p>
        </p:txBody>
      </p:sp>
      <p:sp>
        <p:nvSpPr>
          <p:cNvPr id="6" name="Título 4">
            <a:extLst>
              <a:ext uri="{FF2B5EF4-FFF2-40B4-BE49-F238E27FC236}">
                <a16:creationId xmlns="" xmlns:a16="http://schemas.microsoft.com/office/drawing/2014/main" id="{C0578384-859C-47AA-B609-435B9909A6BF}"/>
              </a:ext>
            </a:extLst>
          </p:cNvPr>
          <p:cNvSpPr txBox="1">
            <a:spLocks/>
          </p:cNvSpPr>
          <p:nvPr/>
        </p:nvSpPr>
        <p:spPr>
          <a:xfrm>
            <a:off x="428596" y="500042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</a:rPr>
              <a:t>Resultados – Primário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kern="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Comparativo (Meta x Realizado)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doni MT" pitchFamily="18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8001024" y="1428736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  <p:graphicFrame>
        <p:nvGraphicFramePr>
          <p:cNvPr id="9" name="Gráfico 8"/>
          <p:cNvGraphicFramePr/>
          <p:nvPr/>
        </p:nvGraphicFramePr>
        <p:xfrm>
          <a:off x="357158" y="1397000"/>
          <a:ext cx="8501122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eta em curva para baixo 9"/>
          <p:cNvSpPr/>
          <p:nvPr/>
        </p:nvSpPr>
        <p:spPr>
          <a:xfrm>
            <a:off x="2500298" y="3643314"/>
            <a:ext cx="3643338" cy="857256"/>
          </a:xfrm>
          <a:prstGeom prst="curved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Resultados - Nominal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O resultado nominal apresenta a diferença entre o saldo da dívida fiscal líquida no período de referência e saldo do período anterior. Seu objetivo é medir a evolução da dívida fiscal líquida.</a:t>
            </a:r>
          </a:p>
        </p:txBody>
      </p:sp>
      <p:sp>
        <p:nvSpPr>
          <p:cNvPr id="411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D8A01B4-3C12-49DA-953D-FDDA567039BD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Resultados - Nominal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13" name="Table 2"/>
          <p:cNvGraphicFramePr/>
          <p:nvPr/>
        </p:nvGraphicFramePr>
        <p:xfrm>
          <a:off x="457200" y="1935000"/>
          <a:ext cx="8229600" cy="31111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6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  <a:r>
                        <a:rPr lang="pt-BR" sz="18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º Q/2020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3º Q/2021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89.082.473,60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75.914.916,80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Deduções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185.425.159,00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313.174.397,60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Consolidada Líquida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-96.342.685,40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-237.259.480,80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Passivos Reconhecidos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Fiscal Líquida (DCL - PR)</a:t>
                      </a:r>
                      <a:endParaRPr lang="pt-BR" sz="1800" b="1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  <a:ea typeface="Microsoft YaHei"/>
                        </a:rPr>
                        <a:t>-96.342.685,40</a:t>
                      </a:r>
                      <a:endParaRPr lang="pt-BR" sz="18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-237.259.480,80</a:t>
                      </a:r>
                      <a:endParaRPr lang="pt-BR" sz="18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Resultado Nominal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74.125.650,70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139.809.448,70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414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316F488-BCA7-4329-85FF-9DC57DAA26F0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38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15" name="CustomShape 4"/>
          <p:cNvSpPr/>
          <p:nvPr/>
        </p:nvSpPr>
        <p:spPr>
          <a:xfrm>
            <a:off x="7727760" y="173160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416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6b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Shape 1"/>
          <p:cNvSpPr txBox="1"/>
          <p:nvPr/>
        </p:nvSpPr>
        <p:spPr>
          <a:xfrm>
            <a:off x="611640" y="4221000"/>
            <a:ext cx="807480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2200" b="0" strike="noStrike" spc="-1">
                <a:solidFill>
                  <a:srgbClr val="000000"/>
                </a:solidFill>
                <a:latin typeface="Courier New"/>
              </a:rPr>
              <a:t>https://resende.rj.gov.br/blogtransparencia/</a:t>
            </a:r>
            <a:endParaRPr lang="pt-BR" sz="2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18" name="Espaço Reservado para Conteúdo 5" descr="Interface gráfica do usuário&#10;&#10;Descrição gerada automaticamente com confiança média"/>
          <p:cNvPicPr/>
          <p:nvPr/>
        </p:nvPicPr>
        <p:blipFill>
          <a:blip r:embed="rId2"/>
          <a:stretch/>
        </p:blipFill>
        <p:spPr>
          <a:xfrm>
            <a:off x="0" y="1124640"/>
            <a:ext cx="9143640" cy="3456000"/>
          </a:xfrm>
          <a:prstGeom prst="rect">
            <a:avLst/>
          </a:prstGeom>
          <a:ln>
            <a:noFill/>
          </a:ln>
        </p:spPr>
      </p:pic>
      <p:sp>
        <p:nvSpPr>
          <p:cNvPr id="419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0337C04-F54F-4867-8717-17C3BF90E15E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39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28596" y="2214554"/>
            <a:ext cx="8229240" cy="4429156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 smtClean="0">
                <a:solidFill>
                  <a:srgbClr val="000000"/>
                </a:solidFill>
                <a:latin typeface="+mn-lt"/>
              </a:rPr>
              <a:t>Constituição Federal</a:t>
            </a:r>
            <a:endParaRPr lang="pt-BR" sz="2000" b="0" strike="noStrike" spc="-1" dirty="0" smtClean="0">
              <a:solidFill>
                <a:srgbClr val="000000"/>
              </a:solidFill>
              <a:latin typeface="+mn-lt"/>
            </a:endParaRPr>
          </a:p>
          <a:p>
            <a:pPr algn="l">
              <a:lnSpc>
                <a:spcPct val="100000"/>
              </a:lnSpc>
              <a:spcBef>
                <a:spcPts val="479"/>
              </a:spcBef>
            </a:pPr>
            <a:r>
              <a:rPr lang="pt-BR" sz="2000" b="0" strike="noStrike" spc="-1" dirty="0" smtClean="0">
                <a:solidFill>
                  <a:srgbClr val="000000"/>
                </a:solidFill>
                <a:latin typeface="+mn-lt"/>
              </a:rPr>
              <a:t> Art. 166 - ...</a:t>
            </a:r>
          </a:p>
          <a:p>
            <a:pPr algn="l"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 smtClean="0">
                <a:solidFill>
                  <a:srgbClr val="000000"/>
                </a:solidFill>
                <a:latin typeface="+mn-lt"/>
              </a:rPr>
              <a:t>§1º - Caberá a uma comissão mista permanente...:</a:t>
            </a:r>
          </a:p>
          <a:p>
            <a:pPr algn="l">
              <a:lnSpc>
                <a:spcPct val="100000"/>
              </a:lnSpc>
              <a:spcBef>
                <a:spcPts val="479"/>
              </a:spcBef>
            </a:pPr>
            <a:r>
              <a:rPr lang="pt-BR" sz="2000" b="0" strike="noStrike" spc="-1" dirty="0" smtClean="0">
                <a:solidFill>
                  <a:srgbClr val="000000"/>
                </a:solidFill>
                <a:latin typeface="+mn-lt"/>
              </a:rPr>
              <a:t>II - ...</a:t>
            </a:r>
            <a:r>
              <a:rPr lang="pt-BR" sz="2000" spc="-1" dirty="0" smtClean="0">
                <a:solidFill>
                  <a:srgbClr val="000000"/>
                </a:solidFill>
                <a:latin typeface="+mn-lt"/>
              </a:rPr>
              <a:t>Exercer o acompanhamento e a fiscalização orçamentária</a:t>
            </a:r>
          </a:p>
          <a:p>
            <a:pPr algn="l"/>
            <a:endParaRPr lang="pt-BR" sz="2000" dirty="0" smtClean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sz="20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Lei Orgânica do Município</a:t>
            </a:r>
          </a:p>
          <a:p>
            <a:pPr algn="l"/>
            <a:r>
              <a:rPr lang="pt-BR" sz="20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Art. 94 ...</a:t>
            </a:r>
          </a:p>
          <a:p>
            <a:pPr algn="l"/>
            <a:r>
              <a:rPr lang="pt-BR" sz="20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§ 1º - Caberá à Comissão Permanente de Finanças: </a:t>
            </a:r>
          </a:p>
          <a:p>
            <a:pPr algn="l"/>
            <a:r>
              <a:rPr lang="pt-BR" sz="20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II - Examinar e emitir parecer sobre planos e programas municipais e exercer o acompanhamento e a fiscalização orçamentária, sem prejuízo da atuação das demais comissões da Câmara Municipal. </a:t>
            </a:r>
          </a:p>
          <a:p>
            <a:endParaRPr lang="pt-BR" dirty="0"/>
          </a:p>
        </p:txBody>
      </p:sp>
      <p:sp>
        <p:nvSpPr>
          <p:cNvPr id="4" name="TextShap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rgbClr val="04617B"/>
                </a:solidFill>
                <a:latin typeface="Arial"/>
              </a:rPr>
              <a:t>Fundamentos Legais e Conceitos </a:t>
            </a:r>
            <a:endParaRPr lang="pt-BR" sz="5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Audiência Pública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pc="-1" dirty="0" smtClean="0">
                <a:solidFill>
                  <a:srgbClr val="000000"/>
                </a:solidFill>
              </a:rPr>
              <a:t>Apresentado por: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 smtClean="0">
                <a:solidFill>
                  <a:srgbClr val="000000"/>
                </a:solidFill>
              </a:rPr>
              <a:t>Paulo Rocha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 smtClean="0">
                <a:solidFill>
                  <a:srgbClr val="000000"/>
                </a:solidFill>
              </a:rPr>
              <a:t>Assistente CGM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pc="-1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 smtClean="0">
                <a:solidFill>
                  <a:srgbClr val="000000"/>
                </a:solidFill>
              </a:rPr>
              <a:t>Ana Clara de Sousa Viana Nobre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 smtClean="0">
                <a:solidFill>
                  <a:srgbClr val="000000"/>
                </a:solidFill>
              </a:rPr>
              <a:t>Chefe de Setor CGM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pc="-1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 smtClean="0">
                <a:solidFill>
                  <a:srgbClr val="000000"/>
                </a:solidFill>
              </a:rPr>
              <a:t>Raynne Gonçalves de Paula Silva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 smtClean="0">
                <a:solidFill>
                  <a:srgbClr val="000000"/>
                </a:solidFill>
              </a:rPr>
              <a:t>Contadora CGM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pc="-1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pc="-1" dirty="0" smtClean="0">
                <a:solidFill>
                  <a:srgbClr val="000000"/>
                </a:solidFill>
              </a:rPr>
              <a:t>João Paulo Perez dos Anjos 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 smtClean="0">
                <a:solidFill>
                  <a:srgbClr val="000000"/>
                </a:solidFill>
              </a:rPr>
              <a:t>Controlador Geral do Município 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pc="-1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1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9A37D7C-8066-432E-BBE5-D2906E5512B9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40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419040" y="27090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DESEMPENHO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4C25B7B-F67D-4654-91BB-CB159BC90BC5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trike="noStrike" spc="-1" dirty="0" smtClean="0">
                <a:latin typeface="Arial"/>
              </a:rPr>
              <a:t>3º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457200" y="704160"/>
            <a:ext cx="8229240" cy="63648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 fontScale="9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Indicadores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A4E2579-B793-40F0-9B15-FD909FD4275F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6</a:t>
            </a:fld>
            <a:endParaRPr lang="pt-BR" sz="1200" b="0" strike="noStrike" spc="-1">
              <a:latin typeface="Times New Roman"/>
            </a:endParaRPr>
          </a:p>
        </p:txBody>
      </p:sp>
      <p:graphicFrame>
        <p:nvGraphicFramePr>
          <p:cNvPr id="5" name="Diagram1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1441994049"/>
              </p:ext>
            </p:extLst>
          </p:nvPr>
        </p:nvGraphicFramePr>
        <p:xfrm>
          <a:off x="457200" y="1920960"/>
          <a:ext cx="4038120" cy="4936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2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658046683"/>
              </p:ext>
            </p:extLst>
          </p:nvPr>
        </p:nvGraphicFramePr>
        <p:xfrm>
          <a:off x="4648320" y="1340640"/>
          <a:ext cx="4038120" cy="551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3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869303059"/>
              </p:ext>
            </p:extLst>
          </p:nvPr>
        </p:nvGraphicFramePr>
        <p:xfrm>
          <a:off x="4572000" y="1340640"/>
          <a:ext cx="4367520" cy="551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4" name="Diagram4"/>
          <p:cNvGraphicFramePr/>
          <p:nvPr>
            <p:extLst>
              <p:ext uri="{D42A27DB-BD31-4B8C-83A1-F6EECF244321}">
                <p14:modId xmlns="" xmlns:p15="http://schemas.microsoft.com/office/powerpoint/2012/main" xmlns:mc="http://schemas.openxmlformats.org/markup-compatibility/2006" xmlns:p14="http://schemas.microsoft.com/office/powerpoint/2010/main" val="2997446119"/>
              </p:ext>
            </p:extLst>
          </p:nvPr>
        </p:nvGraphicFramePr>
        <p:xfrm>
          <a:off x="4572000" y="1340640"/>
          <a:ext cx="4571640" cy="551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257" name="CustomShape 3"/>
          <p:cNvSpPr/>
          <p:nvPr/>
        </p:nvSpPr>
        <p:spPr>
          <a:xfrm>
            <a:off x="4648320" y="2205000"/>
            <a:ext cx="2083680" cy="647640"/>
          </a:xfrm>
          <a:prstGeom prst="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chemeClr val="bg1"/>
                </a:solidFill>
                <a:latin typeface="Arial"/>
              </a:rPr>
              <a:t>314.506.804,40</a:t>
            </a:r>
            <a:endParaRPr lang="pt-BR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58" name="CustomShape 4"/>
          <p:cNvSpPr/>
          <p:nvPr/>
        </p:nvSpPr>
        <p:spPr>
          <a:xfrm>
            <a:off x="6913440" y="220500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pt-BR" spc="-1" dirty="0" smtClean="0">
                <a:solidFill>
                  <a:schemeClr val="bg1"/>
                </a:solidFill>
              </a:rPr>
              <a:t>335.305.119,20</a:t>
            </a:r>
          </a:p>
        </p:txBody>
      </p:sp>
      <p:sp>
        <p:nvSpPr>
          <p:cNvPr id="259" name="CustomShape 5"/>
          <p:cNvSpPr/>
          <p:nvPr/>
        </p:nvSpPr>
        <p:spPr>
          <a:xfrm>
            <a:off x="4648320" y="335484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74000"/>
              </a:lnSpc>
            </a:pPr>
            <a:r>
              <a:rPr lang="pt-BR" sz="1800" b="0" strike="noStrike" spc="-1" dirty="0" smtClean="0">
                <a:solidFill>
                  <a:schemeClr val="bg1"/>
                </a:solidFill>
                <a:latin typeface="Arial"/>
                <a:ea typeface="Microsoft YaHei"/>
              </a:rPr>
              <a:t>660.814.293,50</a:t>
            </a:r>
            <a:endParaRPr lang="pt-BR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60" name="CustomShape 6"/>
          <p:cNvSpPr/>
          <p:nvPr/>
        </p:nvSpPr>
        <p:spPr>
          <a:xfrm>
            <a:off x="6919920" y="335484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chemeClr val="bg1"/>
                </a:solidFill>
                <a:latin typeface="Arial"/>
              </a:rPr>
              <a:t>736.474.861,90</a:t>
            </a:r>
            <a:endParaRPr lang="pt-BR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61" name="CustomShape 7"/>
          <p:cNvSpPr/>
          <p:nvPr/>
        </p:nvSpPr>
        <p:spPr>
          <a:xfrm>
            <a:off x="4655160" y="463968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chemeClr val="bg1"/>
                </a:solidFill>
                <a:latin typeface="Arial"/>
                <a:ea typeface="Microsoft YaHei"/>
              </a:rPr>
              <a:t>89.082.473,60</a:t>
            </a:r>
            <a:endParaRPr lang="pt-BR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62" name="CustomShape 8"/>
          <p:cNvSpPr/>
          <p:nvPr/>
        </p:nvSpPr>
        <p:spPr>
          <a:xfrm>
            <a:off x="6866280" y="463464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pt-BR" spc="-1" dirty="0" smtClean="0">
                <a:solidFill>
                  <a:schemeClr val="bg1"/>
                </a:solidFill>
              </a:rPr>
              <a:t>75.914.916,80</a:t>
            </a:r>
          </a:p>
        </p:txBody>
      </p:sp>
      <p:sp>
        <p:nvSpPr>
          <p:cNvPr id="263" name="CustomShape 9"/>
          <p:cNvSpPr/>
          <p:nvPr/>
        </p:nvSpPr>
        <p:spPr>
          <a:xfrm>
            <a:off x="4650840" y="593208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chemeClr val="bg1"/>
                </a:solidFill>
              </a:rPr>
              <a:t>9.860.958,70</a:t>
            </a:r>
            <a:endParaRPr lang="pt-BR" sz="1800" b="0" strike="noStrike" spc="-1" dirty="0">
              <a:solidFill>
                <a:schemeClr val="bg1"/>
              </a:solidFill>
            </a:endParaRPr>
          </a:p>
        </p:txBody>
      </p:sp>
      <p:sp>
        <p:nvSpPr>
          <p:cNvPr id="264" name="CustomShape 10"/>
          <p:cNvSpPr/>
          <p:nvPr/>
        </p:nvSpPr>
        <p:spPr>
          <a:xfrm>
            <a:off x="6882840" y="593280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chemeClr val="bg1"/>
                </a:solidFill>
                <a:latin typeface="Arial"/>
              </a:rPr>
              <a:t>100.809.448,70</a:t>
            </a:r>
            <a:endParaRPr lang="pt-BR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65" name="CustomShape 11"/>
          <p:cNvSpPr/>
          <p:nvPr/>
        </p:nvSpPr>
        <p:spPr>
          <a:xfrm>
            <a:off x="7990920" y="107496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1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19040" y="26370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RECEITA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10F04B4-4FF9-4E4E-B758-F6E530ACF539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Receita</a:t>
            </a:r>
            <a:r>
              <a:t/>
            </a:r>
            <a:br/>
            <a:r>
              <a:rPr lang="pt-BR" sz="900" b="0" strike="noStrike" spc="-1">
                <a:solidFill>
                  <a:srgbClr val="04617B"/>
                </a:solid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457200" y="1855080"/>
            <a:ext cx="8229240" cy="65916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Categoria Econômica 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615C151-E768-485F-966E-CE17A6801DA3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8</a:t>
            </a:fld>
            <a:endParaRPr lang="pt-BR" sz="1200" b="0" strike="noStrike" spc="-1">
              <a:latin typeface="Times New Roman"/>
            </a:endParaRPr>
          </a:p>
        </p:txBody>
      </p:sp>
      <p:graphicFrame>
        <p:nvGraphicFramePr>
          <p:cNvPr id="271" name="Table 4"/>
          <p:cNvGraphicFramePr/>
          <p:nvPr/>
        </p:nvGraphicFramePr>
        <p:xfrm>
          <a:off x="1208880" y="2477160"/>
          <a:ext cx="6984360" cy="3841560"/>
        </p:xfrm>
        <a:graphic>
          <a:graphicData uri="http://schemas.openxmlformats.org/drawingml/2006/table">
            <a:tbl>
              <a:tblPr/>
              <a:tblGrid>
                <a:gridCol w="1645920"/>
                <a:gridCol w="1820520"/>
                <a:gridCol w="1872000"/>
                <a:gridCol w="1645920"/>
              </a:tblGrid>
              <a:tr h="64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 smtClean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6400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567.029.800,00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757.408.000,50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33,57%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13.249.200,00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7.380.430,90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-44,30%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Intra-orçamentária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37.005.300,00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27.466.461,70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-25,78%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411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617.284.300,00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792.254.893,10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28,35%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272" name="CustomShape 5"/>
          <p:cNvSpPr/>
          <p:nvPr/>
        </p:nvSpPr>
        <p:spPr>
          <a:xfrm>
            <a:off x="7215206" y="2285992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273" name="CustomShape 6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trike="noStrike" spc="-1" dirty="0" smtClean="0">
                <a:latin typeface="Arial"/>
              </a:rPr>
              <a:t>3º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357158" y="500042"/>
            <a:ext cx="8229240" cy="94176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rgbClr val="04617B"/>
                </a:solidFill>
                <a:latin typeface="Arial"/>
              </a:rPr>
              <a:t>Receita por Fonte </a:t>
            </a:r>
            <a:r>
              <a:t/>
            </a:r>
            <a:br/>
            <a:r>
              <a:rPr lang="pt-BR" sz="900" b="0" strike="noStrike" spc="-1" dirty="0">
                <a:solidFill>
                  <a:srgbClr val="04617B"/>
                </a:solid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900" b="0" strike="noStrike" spc="-1" dirty="0">
                <a:solidFill>
                  <a:srgbClr val="262626"/>
                </a:solidFill>
                <a:latin typeface="Arial"/>
              </a:rPr>
              <a:t>                                                               </a:t>
            </a:r>
            <a:endParaRPr lang="pt-BR" sz="9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75" name="Table 2"/>
          <p:cNvGraphicFramePr/>
          <p:nvPr/>
        </p:nvGraphicFramePr>
        <p:xfrm>
          <a:off x="375840" y="1409760"/>
          <a:ext cx="8392320" cy="5175720"/>
        </p:xfrm>
        <a:graphic>
          <a:graphicData uri="http://schemas.openxmlformats.org/drawingml/2006/table">
            <a:tbl>
              <a:tblPr/>
              <a:tblGrid>
                <a:gridCol w="2051280"/>
                <a:gridCol w="2108880"/>
                <a:gridCol w="2180160"/>
                <a:gridCol w="2052000"/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567.029.800,00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757.408.000,50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33,57%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Impostos, Taxas e C.M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120.916.400,00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143.700.572,90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18,84%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27.649.650,00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26.782.410,30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-3,14%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49.954.600,00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43.754.813,50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-12,41%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de Serviços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Transferências Correntes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355.754.250,00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525.878.625,60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47,82%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12.754.900,00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17.291.578,20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35,57%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</a:tr>
            </a:tbl>
          </a:graphicData>
        </a:graphic>
      </p:graphicFrame>
      <p:sp>
        <p:nvSpPr>
          <p:cNvPr id="276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70F4D39-1CDE-4131-8D4C-CBCAEDDD74BD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9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77" name="CustomShape 4"/>
          <p:cNvSpPr/>
          <p:nvPr/>
        </p:nvSpPr>
        <p:spPr>
          <a:xfrm>
            <a:off x="7786710" y="1214422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278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</a:t>
            </a:r>
            <a:r>
              <a:rPr lang="pt-BR" sz="1200" b="1" strike="noStrike" spc="-1" dirty="0" smtClean="0">
                <a:latin typeface="Arial"/>
              </a:rPr>
              <a:t>2021</a:t>
            </a:r>
            <a:endParaRPr lang="pt-BR" sz="12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</a:t>
            </a:r>
            <a:r>
              <a:rPr lang="pt-BR" sz="1200" b="1" spc="-1" dirty="0" smtClean="0">
                <a:latin typeface="Arial"/>
              </a:rPr>
              <a:t>3</a:t>
            </a:r>
            <a:r>
              <a:rPr lang="pt-BR" sz="1200" b="1" strike="noStrike" spc="-1" dirty="0" smtClean="0">
                <a:latin typeface="Arial"/>
              </a:rPr>
              <a:t>º </a:t>
            </a:r>
            <a:r>
              <a:rPr lang="pt-BR" sz="1200" b="1" strike="noStrike" spc="-1" dirty="0">
                <a:latin typeface="Arial"/>
              </a:rPr>
              <a:t>Quadrimestre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tação De Contas Atual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Prestação De Contas Atual</Template>
  <TotalTime>4178</TotalTime>
  <Words>1837</Words>
  <Application>LibreOffice/6.4.4.2$Windows_X86_64 LibreOffice_project/3d775be2011f3886db32dfd395a6a6d1ca2630ff</Application>
  <PresentationFormat>Apresentação na tela (4:3)</PresentationFormat>
  <Paragraphs>686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slides</vt:lpstr>
      </vt:variant>
      <vt:variant>
        <vt:i4>40</vt:i4>
      </vt:variant>
    </vt:vector>
  </HeadingPairs>
  <TitlesOfParts>
    <vt:vector size="45" baseType="lpstr">
      <vt:lpstr>Prestação De Contas Atual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Fundamentos Legais e Conceitos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CONTROLADORIA GERAL DO MUNICIPIO DE RESENDE</dc:creator>
  <cp:lastModifiedBy>ana.nobre</cp:lastModifiedBy>
  <cp:revision>294</cp:revision>
  <dcterms:created xsi:type="dcterms:W3CDTF">2021-02-05T17:10:54Z</dcterms:created>
  <dcterms:modified xsi:type="dcterms:W3CDTF">2022-03-03T16:37:15Z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39</vt:i4>
  </property>
</Properties>
</file>